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677" r:id="rId3"/>
    <p:sldId id="678" r:id="rId4"/>
    <p:sldId id="676" r:id="rId5"/>
    <p:sldId id="602" r:id="rId6"/>
    <p:sldId id="490" r:id="rId7"/>
    <p:sldId id="493" r:id="rId8"/>
    <p:sldId id="603" r:id="rId9"/>
    <p:sldId id="604" r:id="rId10"/>
    <p:sldId id="605" r:id="rId11"/>
    <p:sldId id="679" r:id="rId12"/>
    <p:sldId id="694" r:id="rId13"/>
    <p:sldId id="695" r:id="rId14"/>
    <p:sldId id="696" r:id="rId15"/>
    <p:sldId id="648" r:id="rId16"/>
    <p:sldId id="647" r:id="rId17"/>
    <p:sldId id="646" r:id="rId18"/>
    <p:sldId id="649" r:id="rId19"/>
    <p:sldId id="698" r:id="rId20"/>
    <p:sldId id="650" r:id="rId21"/>
    <p:sldId id="287" r:id="rId22"/>
    <p:sldId id="288" r:id="rId23"/>
    <p:sldId id="681" r:id="rId24"/>
    <p:sldId id="289" r:id="rId25"/>
    <p:sldId id="290" r:id="rId26"/>
    <p:sldId id="291" r:id="rId27"/>
    <p:sldId id="293" r:id="rId28"/>
    <p:sldId id="294" r:id="rId29"/>
    <p:sldId id="682" r:id="rId30"/>
    <p:sldId id="495" r:id="rId31"/>
    <p:sldId id="600" r:id="rId32"/>
    <p:sldId id="653" r:id="rId33"/>
    <p:sldId id="463" r:id="rId34"/>
    <p:sldId id="651" r:id="rId35"/>
    <p:sldId id="652" r:id="rId36"/>
    <p:sldId id="658" r:id="rId37"/>
    <p:sldId id="659" r:id="rId38"/>
    <p:sldId id="660" r:id="rId39"/>
    <p:sldId id="661" r:id="rId40"/>
    <p:sldId id="654" r:id="rId41"/>
    <p:sldId id="664" r:id="rId42"/>
    <p:sldId id="655" r:id="rId43"/>
    <p:sldId id="656" r:id="rId44"/>
    <p:sldId id="657" r:id="rId45"/>
    <p:sldId id="674" r:id="rId46"/>
    <p:sldId id="670" r:id="rId47"/>
    <p:sldId id="683" r:id="rId48"/>
    <p:sldId id="699" r:id="rId49"/>
    <p:sldId id="700" r:id="rId50"/>
    <p:sldId id="701" r:id="rId51"/>
    <p:sldId id="702" r:id="rId52"/>
    <p:sldId id="703" r:id="rId53"/>
    <p:sldId id="684" r:id="rId54"/>
    <p:sldId id="675" r:id="rId55"/>
    <p:sldId id="697" r:id="rId56"/>
    <p:sldId id="685" r:id="rId57"/>
    <p:sldId id="686" r:id="rId58"/>
    <p:sldId id="688" r:id="rId59"/>
    <p:sldId id="689" r:id="rId60"/>
    <p:sldId id="690" r:id="rId61"/>
    <p:sldId id="691" r:id="rId62"/>
    <p:sldId id="692" r:id="rId63"/>
    <p:sldId id="704" r:id="rId64"/>
    <p:sldId id="705" r:id="rId65"/>
    <p:sldId id="706" r:id="rId66"/>
    <p:sldId id="707" r:id="rId67"/>
    <p:sldId id="693" r:id="rId68"/>
    <p:sldId id="708" r:id="rId69"/>
    <p:sldId id="662" r:id="rId70"/>
    <p:sldId id="663" r:id="rId71"/>
    <p:sldId id="709" r:id="rId72"/>
    <p:sldId id="710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7"/>
    <p:restoredTop sz="94647"/>
  </p:normalViewPr>
  <p:slideViewPr>
    <p:cSldViewPr snapToGrid="0" snapToObjects="1" showGuides="1">
      <p:cViewPr varScale="1">
        <p:scale>
          <a:sx n="93" d="100"/>
          <a:sy n="93" d="100"/>
        </p:scale>
        <p:origin x="216" y="1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9E944-8D78-BB41-BBB0-BDE965652698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41824-3154-D641-9422-FDF26CD6F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79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794197A-909D-6248-B44E-761B541FFA90}" type="slidenum">
              <a:rPr lang="en-US" sz="1200"/>
              <a:pPr eaLnBrk="1" hangingPunct="1"/>
              <a:t>4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56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AD54BA8-1D6A-A544-ADE7-6155E2669D46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1075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74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539AAD1-1D7A-3C47-AD1C-CDE5F6653301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1116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472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93A1786-3B14-A444-BAAA-FCB184F79E09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1136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90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63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45DC473-6AF4-1B4E-A891-802B4C20D324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1177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746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B8399C4-3731-A149-B8F0-D4A65DAF9C99}" type="slidenum">
              <a:rPr lang="en-US" sz="1200"/>
              <a:pPr eaLnBrk="1" hangingPunct="1"/>
              <a:t>33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304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B8399C4-3731-A149-B8F0-D4A65DAF9C99}" type="slidenum">
              <a:rPr lang="en-US" sz="1200"/>
              <a:pPr eaLnBrk="1" hangingPunct="1"/>
              <a:t>34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525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0D9B37D-59CC-4340-BA98-E056CC2D22FC}" type="slidenum">
              <a:rPr lang="en-US" sz="1200"/>
              <a:pPr eaLnBrk="1" hangingPunct="1"/>
              <a:t>70</a:t>
            </a:fld>
            <a:endParaRPr lang="en-US" sz="1200"/>
          </a:p>
        </p:txBody>
      </p:sp>
      <p:sp>
        <p:nvSpPr>
          <p:cNvPr id="1402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7763" y="685800"/>
            <a:ext cx="4567237" cy="3425825"/>
          </a:xfrm>
          <a:solidFill>
            <a:srgbClr val="FFFFFF"/>
          </a:solidFill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43400"/>
            <a:ext cx="502285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032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994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328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372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20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150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213F1C8-EC54-C748-8F5E-C7C27F7A4052}" type="slidenum">
              <a:rPr lang="en-US" sz="1200"/>
              <a:pPr eaLnBrk="1" hangingPunct="1"/>
              <a:t>21</a:t>
            </a:fld>
            <a:endParaRPr lang="en-US" sz="1200"/>
          </a:p>
        </p:txBody>
      </p:sp>
      <p:sp>
        <p:nvSpPr>
          <p:cNvPr id="993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179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B653AF8-8B1F-534C-A60C-A526ADB4A354}" type="slidenum">
              <a:rPr lang="en-US" sz="1200"/>
              <a:pPr eaLnBrk="1" hangingPunct="1"/>
              <a:t>22</a:t>
            </a:fld>
            <a:endParaRPr lang="en-US" sz="1200"/>
          </a:p>
        </p:txBody>
      </p:sp>
      <p:sp>
        <p:nvSpPr>
          <p:cNvPr id="1013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800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3BF3B05-AE28-D34F-87D0-172CAF132044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1034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700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2DC439A-DFCA-0A4E-9570-43417EE813B0}" type="slidenum">
              <a:rPr lang="en-US" sz="1200"/>
              <a:pPr eaLnBrk="1" hangingPunct="1"/>
              <a:t>25</a:t>
            </a:fld>
            <a:endParaRPr lang="en-US" sz="1200"/>
          </a:p>
        </p:txBody>
      </p:sp>
      <p:sp>
        <p:nvSpPr>
          <p:cNvPr id="1054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74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FC5B4-93A2-EB44-B76A-F2209F5E9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4E047-FB31-9A44-8695-517CCC0CD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8E66E-9743-C342-8C87-17A802A85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54F95-2816-EC45-8110-C8162A05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9BEA0-7353-8C4B-918D-15189CBD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03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62BC-8990-F44C-A4B7-266E11F0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C7564B-5B48-B24E-A8C2-6147F699C9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E34A7-CACC-264D-9071-5141B7EA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A892B-A0AD-C24C-9D92-CCF2A288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C47E9-6E09-DD49-987A-C8BD5CE1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72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9F7291-8699-604F-9285-96617ECF7A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63E80F-3D52-054A-AC1C-7F727742A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C1897-8651-974C-B516-9F242B7C6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F3F5F-9692-CF4E-B65A-3D25EC37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FE45D-1052-1F4A-967A-18DBD319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7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7FB2-E89A-AE49-952E-2682D181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A5385-88D0-B24F-94A3-0A3BEEAA1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9C063-FC42-074A-A11C-136C538A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AB379-A6B7-6440-A608-57E58CA5C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CE26D-A73A-954D-AB88-63B5530B7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85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0D472-F94D-0949-915C-E55AFBEC8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CE3AF-E20E-2B4A-ACBF-DF70EE122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B06A2-C22D-5C42-8A56-50B09D9C0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BD0A3-48CE-B046-8969-9703F24B0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BFB35-1796-8E43-A47D-80023B877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89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D89DA-991C-0348-8A9B-F48F405F5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1DB33-2B9C-3848-8A92-015FB2B2F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2E49F-31F8-3240-85E8-D7832CACC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A70F6-6805-ED41-87D5-279E5C2B6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72942-E56A-FE48-AB6F-461F0DD5C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47141-A8DB-6D4B-94DD-BEDB9F6D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2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C65C0-A732-8A47-B4B6-084753FE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BB814-2BBF-9E4F-B030-949A277CE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A8852-E36D-2647-AF19-A749151A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2AAA9-FA9A-F24C-8FA8-6D354F336F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0A6625-A43B-4541-858E-7B37CD8EE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1B0DCB-7671-274F-A68C-61C03499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07849E-B06B-B04C-A159-C8E7FB11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9F78B5-9D97-DA46-AE60-B1050C9C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18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67B4-3E54-644B-9E13-7FE5D2D9A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8907F0-6A22-6F48-B2CD-C090111C5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C1670-FFAD-5D4C-A689-FD6C34B2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9F6EE-67A5-CF4D-8155-042700764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24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5EAF69-1546-944E-B2AE-76D0EB4B6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501E6A-4694-374B-AFE3-75502793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8230-4947-624D-AC5C-CACADBC7C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29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90D5-0973-B043-94D5-60CE560E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D3B5-FB06-3348-A4EA-42254E9FF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9AE14-0DE8-7544-AB24-AAEA248E6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1EF0F-0627-DF43-8B3E-AB9632B72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36ED0-D1C9-6545-9486-DC359107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6E578-3419-9742-9B1E-C2348D14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98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C9A9-6B24-234E-84BA-4542E7237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604259-EDC4-B94B-8CD8-C906DCF92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43C6-7D0C-2340-B5D0-2E7D2A298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55E5B-F761-C84A-B614-BF62676D3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FEC6-3B40-AE4C-8BE8-7F6C4A1AB5F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705F3-1857-D54C-A3AF-4AB6A8D8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94D0E-E9D3-5C4F-B1A1-9435EC0B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2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E3D8F4-8019-3C41-BFA7-276F60F0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DD6D8-8232-2342-B0C1-3C69AC00A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F340B-E750-BF45-99BA-852210325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2FEC6-3B40-AE4C-8BE8-7F6C4A1AB5FF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7F9EF-C1C1-534D-B970-7F3439B7B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ACA0A-BF6B-9F46-B137-04DBE68CA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D7506-7BB3-A446-A4AD-7F98A1C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7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63DE-EAFB-AD4E-A175-8C12E3D78C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Dialogue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B8C8F8-759F-DD43-A143-8A1FDD1958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USC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zh-CN" altLang="en-US" dirty="0"/>
              <a:t>彭楠赟</a:t>
            </a:r>
            <a:endParaRPr lang="en-US" dirty="0"/>
          </a:p>
          <a:p>
            <a:r>
              <a:rPr lang="en-US" dirty="0"/>
              <a:t>November 14,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1F422-131B-A34C-A51D-8C3192AA734F}"/>
              </a:ext>
            </a:extLst>
          </p:cNvPr>
          <p:cNvSpPr txBox="1"/>
          <p:nvPr/>
        </p:nvSpPr>
        <p:spPr>
          <a:xfrm>
            <a:off x="308225" y="6503542"/>
            <a:ext cx="27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</a:t>
            </a:r>
            <a:r>
              <a:rPr lang="en-US" dirty="0" err="1"/>
              <a:t>Jurafsky</a:t>
            </a:r>
            <a:r>
              <a:rPr lang="en-US" dirty="0"/>
              <a:t>, </a:t>
            </a:r>
            <a:r>
              <a:rPr lang="en-US" dirty="0" err="1"/>
              <a:t>Mrkšić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69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336" y="0"/>
            <a:ext cx="3855696" cy="6858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1" y="-45787"/>
            <a:ext cx="3886199" cy="691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83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C4BB-851D-9047-9BCD-F026C043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4769D-CFDB-4244-B072-54CD4A26D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turns </a:t>
            </a:r>
          </a:p>
          <a:p>
            <a:pPr lvl="1"/>
            <a:r>
              <a:rPr lang="en-US" dirty="0"/>
              <a:t>2014: basically 1</a:t>
            </a:r>
          </a:p>
          <a:p>
            <a:pPr lvl="1"/>
            <a:r>
              <a:rPr lang="en-US" dirty="0"/>
              <a:t>2017: 2, or maybe more...</a:t>
            </a:r>
          </a:p>
        </p:txBody>
      </p:sp>
    </p:spTree>
    <p:extLst>
      <p:ext uri="{BB962C8B-B14F-4D97-AF65-F5344CB8AC3E}">
        <p14:creationId xmlns:p14="http://schemas.microsoft.com/office/powerpoint/2010/main" val="2609921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EBE1D3-6633-474F-A33A-878D7860B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659" y="0"/>
            <a:ext cx="386366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F8C9C-25BE-FA4C-8E71-3C5A96BD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423" y="0"/>
            <a:ext cx="386366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6E822D-8B23-A74A-A1A0-D5324A34E8BA}"/>
              </a:ext>
            </a:extLst>
          </p:cNvPr>
          <p:cNvSpPr txBox="1"/>
          <p:nvPr/>
        </p:nvSpPr>
        <p:spPr>
          <a:xfrm>
            <a:off x="1080655" y="1066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72328-AA7E-404D-980F-D42A8E06A11C}"/>
              </a:ext>
            </a:extLst>
          </p:cNvPr>
          <p:cNvSpPr txBox="1"/>
          <p:nvPr/>
        </p:nvSpPr>
        <p:spPr>
          <a:xfrm>
            <a:off x="6314737" y="10482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4982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17B78-D8A3-3D4D-9D39-5FA96D3C8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96" y="0"/>
            <a:ext cx="386366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5548F7-5811-7747-908F-2709BEBDF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750" y="0"/>
            <a:ext cx="386366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D3F07A-348A-BA43-A017-921765E228DF}"/>
              </a:ext>
            </a:extLst>
          </p:cNvPr>
          <p:cNvSpPr txBox="1"/>
          <p:nvPr/>
        </p:nvSpPr>
        <p:spPr>
          <a:xfrm>
            <a:off x="401782" y="1246909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3(?)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AC77C-D853-AB4D-8E78-C6014AC46E43}"/>
              </a:ext>
            </a:extLst>
          </p:cNvPr>
          <p:cNvSpPr txBox="1"/>
          <p:nvPr/>
        </p:nvSpPr>
        <p:spPr>
          <a:xfrm>
            <a:off x="6373091" y="1136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5900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5F389-23EA-2E45-99F2-23BCBFF74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169" y="0"/>
            <a:ext cx="38636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117C05-3622-654A-9F52-72D819D0382A}"/>
              </a:ext>
            </a:extLst>
          </p:cNvPr>
          <p:cNvSpPr txBox="1"/>
          <p:nvPr/>
        </p:nvSpPr>
        <p:spPr>
          <a:xfrm>
            <a:off x="8797636" y="1427018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a cheap trick!</a:t>
            </a:r>
          </a:p>
        </p:txBody>
      </p:sp>
    </p:spTree>
    <p:extLst>
      <p:ext uri="{BB962C8B-B14F-4D97-AF65-F5344CB8AC3E}">
        <p14:creationId xmlns:p14="http://schemas.microsoft.com/office/powerpoint/2010/main" val="900047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Frame-based dialog agents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09800" y="1600200"/>
            <a:ext cx="7924800" cy="4572000"/>
          </a:xfrm>
        </p:spPr>
        <p:txBody>
          <a:bodyPr/>
          <a:lstStyle/>
          <a:p>
            <a:r>
              <a:rPr lang="en-US" sz="3200" dirty="0"/>
              <a:t>Sometimes called "task-based dialog agents"</a:t>
            </a:r>
          </a:p>
          <a:p>
            <a:r>
              <a:rPr lang="en-US" sz="3200" dirty="0"/>
              <a:t>Based on a "domain ontology"</a:t>
            </a:r>
          </a:p>
          <a:p>
            <a:pPr lvl="1"/>
            <a:r>
              <a:rPr lang="en-US" sz="2800" dirty="0"/>
              <a:t>A knowledge structure representing user intentions</a:t>
            </a:r>
          </a:p>
          <a:p>
            <a:pPr lvl="1"/>
            <a:endParaRPr lang="en-US" sz="3200" dirty="0"/>
          </a:p>
          <a:p>
            <a:r>
              <a:rPr lang="en-US" sz="3200" dirty="0"/>
              <a:t>One or more </a:t>
            </a:r>
            <a:r>
              <a:rPr lang="en-US" sz="3200" b="1" dirty="0"/>
              <a:t>frames</a:t>
            </a:r>
            <a:endParaRPr lang="en-US" sz="3200" dirty="0"/>
          </a:p>
          <a:p>
            <a:pPr lvl="1"/>
            <a:r>
              <a:rPr lang="en-US" sz="3200" dirty="0"/>
              <a:t>Each a collection of </a:t>
            </a:r>
            <a:r>
              <a:rPr lang="en-US" sz="3200" b="1" dirty="0"/>
              <a:t>slots</a:t>
            </a:r>
          </a:p>
          <a:p>
            <a:pPr lvl="1"/>
            <a:r>
              <a:rPr lang="en-US" sz="3200" dirty="0"/>
              <a:t>Each slot having a </a:t>
            </a:r>
            <a:r>
              <a:rPr lang="en-US" sz="3200" b="1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707162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Frame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981200" y="1447800"/>
            <a:ext cx="8229600" cy="5105400"/>
          </a:xfrm>
        </p:spPr>
        <p:txBody>
          <a:bodyPr/>
          <a:lstStyle/>
          <a:p>
            <a:r>
              <a:rPr lang="en-US" dirty="0"/>
              <a:t>A set of </a:t>
            </a:r>
            <a:r>
              <a:rPr lang="en-US" b="1" dirty="0"/>
              <a:t>slots</a:t>
            </a:r>
            <a:r>
              <a:rPr lang="en-US" dirty="0"/>
              <a:t>, to be filled with information of a given </a:t>
            </a:r>
            <a:r>
              <a:rPr lang="en-US" b="1" dirty="0"/>
              <a:t>type</a:t>
            </a:r>
          </a:p>
          <a:p>
            <a:r>
              <a:rPr lang="en-US" dirty="0"/>
              <a:t>Each associated with a </a:t>
            </a:r>
            <a:r>
              <a:rPr lang="en-US" b="1" dirty="0"/>
              <a:t>question</a:t>
            </a:r>
            <a:r>
              <a:rPr lang="en-US" dirty="0"/>
              <a:t> to the user</a:t>
            </a:r>
          </a:p>
          <a:p>
            <a:endParaRPr lang="en-US" dirty="0"/>
          </a:p>
          <a:p>
            <a:pPr marL="319088" lvl="1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Slot		Type	Question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ORIGIN	city	What city are you leaving from?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DEST	city	Where are you going?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DEP DATE date	What day would you like to leave?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DEP TIME time	What time would you like to leave?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AIRLINE	line	What is your preferred airline?</a:t>
            </a:r>
          </a:p>
        </p:txBody>
      </p:sp>
    </p:spTree>
    <p:extLst>
      <p:ext uri="{BB962C8B-B14F-4D97-AF65-F5344CB8AC3E}">
        <p14:creationId xmlns:p14="http://schemas.microsoft.com/office/powerpoint/2010/main" val="577713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Frame-based dialogue agents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057400" y="1828800"/>
            <a:ext cx="8153400" cy="4724400"/>
          </a:xfrm>
        </p:spPr>
        <p:txBody>
          <a:bodyPr/>
          <a:lstStyle/>
          <a:p>
            <a:r>
              <a:rPr lang="en-US" sz="4000" dirty="0"/>
              <a:t>1977: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Still the industrial state of the art</a:t>
            </a:r>
          </a:p>
          <a:p>
            <a:pPr lvl="1"/>
            <a:r>
              <a:rPr lang="en-US" sz="3800" dirty="0"/>
              <a:t>SIRI based on GUS architecture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36" y="2602246"/>
            <a:ext cx="6127528" cy="18986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8600" y="4706497"/>
            <a:ext cx="3853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Artificial Intelligence Journal, 1977</a:t>
            </a:r>
          </a:p>
        </p:txBody>
      </p:sp>
    </p:spTree>
    <p:extLst>
      <p:ext uri="{BB962C8B-B14F-4D97-AF65-F5344CB8AC3E}">
        <p14:creationId xmlns:p14="http://schemas.microsoft.com/office/powerpoint/2010/main" val="3023386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24001" y="274640"/>
            <a:ext cx="9256975" cy="6106257"/>
          </a:xfrm>
        </p:spPr>
      </p:pic>
      <p:sp>
        <p:nvSpPr>
          <p:cNvPr id="7" name="TextBox 6"/>
          <p:cNvSpPr txBox="1"/>
          <p:nvPr/>
        </p:nvSpPr>
        <p:spPr>
          <a:xfrm>
            <a:off x="7848600" y="533401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The state of the art in 1977 !!!!</a:t>
            </a:r>
          </a:p>
        </p:txBody>
      </p:sp>
    </p:spTree>
    <p:extLst>
      <p:ext uri="{BB962C8B-B14F-4D97-AF65-F5344CB8AC3E}">
        <p14:creationId xmlns:p14="http://schemas.microsoft.com/office/powerpoint/2010/main" val="767963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2FCA4-8D82-3949-BF67-ADBF7DB9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super general (emphasis mine)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47724-76C3-B849-9A89-EFF5B679F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abstract: "GUS (Genial </a:t>
            </a:r>
            <a:r>
              <a:rPr lang="en-US" dirty="0" err="1"/>
              <a:t>Understander</a:t>
            </a:r>
            <a:r>
              <a:rPr lang="en-US" dirty="0"/>
              <a:t> System) is intended to engage a </a:t>
            </a:r>
            <a:r>
              <a:rPr lang="en-US" u="sng" dirty="0"/>
              <a:t>sympathetic and highly cooperative </a:t>
            </a:r>
            <a:r>
              <a:rPr lang="en-US" dirty="0"/>
              <a:t>human in an English dialog, directed towards a specific goal within a very restricted domain of discourse. As a starting point, GUS was restricted to the role of a travel agent in a conversation with a client who wants to make a </a:t>
            </a:r>
            <a:r>
              <a:rPr lang="en-US" u="sng" dirty="0"/>
              <a:t>simple return trip to a single city in California</a:t>
            </a:r>
            <a:r>
              <a:rPr lang="en-US" dirty="0"/>
              <a:t>. "</a:t>
            </a:r>
          </a:p>
        </p:txBody>
      </p:sp>
    </p:spTree>
    <p:extLst>
      <p:ext uri="{BB962C8B-B14F-4D97-AF65-F5344CB8AC3E}">
        <p14:creationId xmlns:p14="http://schemas.microsoft.com/office/powerpoint/2010/main" val="1386154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C130F-9934-DD4D-B8EF-A5AB783C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 Is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D8879-AD76-EC4B-BCCF-68F78C2E6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It's the prime way we use language</a:t>
            </a:r>
          </a:p>
          <a:p>
            <a:r>
              <a:rPr lang="en-US" dirty="0"/>
              <a:t>It's the oldest way we use language</a:t>
            </a:r>
          </a:p>
          <a:p>
            <a:r>
              <a:rPr lang="en-US" dirty="0"/>
              <a:t>It's the prime way we learn language</a:t>
            </a:r>
          </a:p>
          <a:p>
            <a:r>
              <a:rPr lang="en-US" dirty="0"/>
              <a:t>Being able to have a conversation is in a sense what makes us human</a:t>
            </a:r>
          </a:p>
        </p:txBody>
      </p:sp>
    </p:spTree>
    <p:extLst>
      <p:ext uri="{BB962C8B-B14F-4D97-AF65-F5344CB8AC3E}">
        <p14:creationId xmlns:p14="http://schemas.microsoft.com/office/powerpoint/2010/main" val="3315963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 types can be complex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981200" y="1447800"/>
            <a:ext cx="8229600" cy="5105400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The type </a:t>
            </a:r>
            <a:r>
              <a:rPr lang="en-US" i="1" dirty="0">
                <a:solidFill>
                  <a:srgbClr val="008000"/>
                </a:solidFill>
              </a:rPr>
              <a:t>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845" y="2819400"/>
            <a:ext cx="883031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67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1096961"/>
          </a:xfrm>
        </p:spPr>
        <p:txBody>
          <a:bodyPr>
            <a:normAutofit fontScale="90000"/>
          </a:bodyPr>
          <a:lstStyle/>
          <a:p>
            <a:r>
              <a:rPr lang="en-US"/>
              <a:t>Control structure for frame-based dialog</a:t>
            </a:r>
            <a:endParaRPr lang="en-US" dirty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Consider a trivial airline travel system:</a:t>
            </a:r>
          </a:p>
          <a:p>
            <a:pPr marL="319088" lvl="1" indent="0">
              <a:buNone/>
            </a:pPr>
            <a:r>
              <a:rPr lang="en-US" sz="3200" dirty="0"/>
              <a:t>Ask the user for a departure city</a:t>
            </a:r>
          </a:p>
          <a:p>
            <a:pPr marL="319088" lvl="1" indent="0">
              <a:buNone/>
            </a:pPr>
            <a:r>
              <a:rPr lang="en-US" sz="3200" dirty="0"/>
              <a:t>Ask for a destination city</a:t>
            </a:r>
          </a:p>
          <a:p>
            <a:pPr marL="319088" lvl="1" indent="0">
              <a:buNone/>
            </a:pPr>
            <a:r>
              <a:rPr lang="en-US" sz="3200" dirty="0"/>
              <a:t>Ask for a time</a:t>
            </a:r>
          </a:p>
          <a:p>
            <a:pPr marL="319088" lvl="1" indent="0">
              <a:buNone/>
            </a:pPr>
            <a:r>
              <a:rPr lang="en-US" sz="3200" dirty="0"/>
              <a:t>Ask whether the trip is round-trip or not </a:t>
            </a:r>
          </a:p>
        </p:txBody>
      </p:sp>
    </p:spTree>
    <p:extLst>
      <p:ext uri="{BB962C8B-B14F-4D97-AF65-F5344CB8AC3E}">
        <p14:creationId xmlns:p14="http://schemas.microsoft.com/office/powerpoint/2010/main" val="55520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334961"/>
          </a:xfrm>
        </p:spPr>
        <p:txBody>
          <a:bodyPr>
            <a:normAutofit fontScale="90000"/>
          </a:bodyPr>
          <a:lstStyle/>
          <a:p>
            <a:r>
              <a:rPr lang="en-US" dirty="0"/>
              <a:t>Finite State Dialog Manager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0355" name="Picture 4" descr="fig 24.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49962"/>
            <a:ext cx="10549418" cy="610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58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562D56-9A2A-724A-9C3E-29F8970C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90500"/>
            <a:ext cx="10261600" cy="647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B03EB5-0B55-C84F-98CC-32EE80568504}"/>
              </a:ext>
            </a:extLst>
          </p:cNvPr>
          <p:cNvSpPr txBox="1"/>
          <p:nvPr/>
        </p:nvSpPr>
        <p:spPr>
          <a:xfrm>
            <a:off x="8686800" y="457200"/>
            <a:ext cx="245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(Full Version...too much </a:t>
            </a:r>
            <a:br>
              <a:rPr lang="en-US" dirty="0"/>
            </a:br>
            <a:r>
              <a:rPr lang="en-US" dirty="0"/>
              <a:t>detail in general)</a:t>
            </a:r>
          </a:p>
        </p:txBody>
      </p:sp>
    </p:spTree>
    <p:extLst>
      <p:ext uri="{BB962C8B-B14F-4D97-AF65-F5344CB8AC3E}">
        <p14:creationId xmlns:p14="http://schemas.microsoft.com/office/powerpoint/2010/main" val="1835343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944561"/>
          </a:xfrm>
        </p:spPr>
        <p:txBody>
          <a:bodyPr/>
          <a:lstStyle/>
          <a:p>
            <a:r>
              <a:rPr lang="en-US" dirty="0"/>
              <a:t>Finite-state dialog managers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/>
              <a:t>System completely controls the conversation with the user.</a:t>
            </a:r>
          </a:p>
          <a:p>
            <a:r>
              <a:rPr lang="en-US" sz="3600" dirty="0"/>
              <a:t>It asks the user a series of questions</a:t>
            </a:r>
          </a:p>
          <a:p>
            <a:r>
              <a:rPr lang="en-US" sz="3600" dirty="0"/>
              <a:t>Ignoring (or misinterpreting) anything the user says that is not a direct answer to the system’s questions</a:t>
            </a:r>
          </a:p>
        </p:txBody>
      </p:sp>
    </p:spTree>
    <p:extLst>
      <p:ext uri="{BB962C8B-B14F-4D97-AF65-F5344CB8AC3E}">
        <p14:creationId xmlns:p14="http://schemas.microsoft.com/office/powerpoint/2010/main" val="554009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792161"/>
          </a:xfrm>
        </p:spPr>
        <p:txBody>
          <a:bodyPr/>
          <a:lstStyle/>
          <a:p>
            <a:r>
              <a:rPr lang="en-US" dirty="0"/>
              <a:t>Dialogue Initiative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/>
              <a:t>Systems that control conversation like this are called </a:t>
            </a:r>
            <a:r>
              <a:rPr lang="en-US" sz="3600" b="1" dirty="0">
                <a:solidFill>
                  <a:srgbClr val="0000FF"/>
                </a:solidFill>
              </a:rPr>
              <a:t>single initiative</a:t>
            </a:r>
            <a:r>
              <a:rPr lang="en-US" sz="3600" dirty="0"/>
              <a:t>.</a:t>
            </a:r>
          </a:p>
          <a:p>
            <a:r>
              <a:rPr lang="en-US" sz="3600" b="1" dirty="0"/>
              <a:t>Initiative</a:t>
            </a:r>
            <a:r>
              <a:rPr lang="en-US" sz="3600" dirty="0"/>
              <a:t>: who has control of conversation</a:t>
            </a:r>
          </a:p>
          <a:p>
            <a:r>
              <a:rPr lang="en-US" sz="3600" dirty="0"/>
              <a:t>In normal human-human dialogue, initiative shifts back and forth between participants.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206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r>
              <a:rPr lang="en-US" dirty="0" err="1"/>
              <a:t>Sytem</a:t>
            </a:r>
            <a:r>
              <a:rPr lang="en-US" dirty="0"/>
              <a:t> Initiative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133600" y="1295400"/>
            <a:ext cx="8077200" cy="45720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System completely controls the conversation</a:t>
            </a:r>
          </a:p>
          <a:p>
            <a:pPr marL="0" indent="0">
              <a:buNone/>
            </a:pPr>
            <a:endParaRPr lang="en-US" sz="1050" dirty="0"/>
          </a:p>
          <a:p>
            <a:pPr lvl="2"/>
            <a:r>
              <a:rPr lang="en-US" sz="2800" dirty="0"/>
              <a:t>Simple to build</a:t>
            </a:r>
          </a:p>
          <a:p>
            <a:pPr lvl="2"/>
            <a:r>
              <a:rPr lang="en-US" sz="2800" dirty="0"/>
              <a:t>User always knows what they can say next</a:t>
            </a:r>
          </a:p>
          <a:p>
            <a:pPr lvl="2"/>
            <a:r>
              <a:rPr lang="en-US" sz="2800" dirty="0"/>
              <a:t>System always knows what user can say next</a:t>
            </a:r>
          </a:p>
          <a:p>
            <a:pPr lvl="3"/>
            <a:r>
              <a:rPr lang="en-US" sz="2800" dirty="0"/>
              <a:t>Known words: Better performance from ASR</a:t>
            </a:r>
          </a:p>
          <a:p>
            <a:pPr lvl="3"/>
            <a:r>
              <a:rPr lang="en-US" sz="2800" dirty="0"/>
              <a:t>Known topic:  Better performance from NLU</a:t>
            </a:r>
          </a:p>
          <a:p>
            <a:pPr lvl="2"/>
            <a:r>
              <a:rPr lang="en-US" sz="2800" dirty="0"/>
              <a:t>OK for VERY simple tasks (entering a credit card, or login name and password)</a:t>
            </a:r>
          </a:p>
          <a:p>
            <a:pPr lvl="2"/>
            <a:endParaRPr lang="en-US" sz="2800" dirty="0"/>
          </a:p>
          <a:p>
            <a:pPr lvl="2"/>
            <a:r>
              <a:rPr lang="en-US" sz="2800" dirty="0"/>
              <a:t>Too limited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905001" y="3124201"/>
            <a:ext cx="695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08000"/>
                </a:solidFill>
                <a:latin typeface="Calibri"/>
                <a:cs typeface="Calibri"/>
              </a:rPr>
              <a:t>+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15846" y="5257801"/>
            <a:ext cx="4987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08000"/>
                </a:solidFill>
                <a:latin typeface="Calibri"/>
                <a:cs typeface="Calibri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842772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with System Initiative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Real dialogue involves give and take!</a:t>
            </a:r>
          </a:p>
          <a:p>
            <a:r>
              <a:rPr lang="en-US" dirty="0"/>
              <a:t>In travel planning, users might want to say something that is not the direct answer to the question.</a:t>
            </a:r>
          </a:p>
          <a:p>
            <a:r>
              <a:rPr lang="en-US" dirty="0"/>
              <a:t>For example answering more than one question in a sentence:</a:t>
            </a:r>
          </a:p>
          <a:p>
            <a:endParaRPr lang="en-US" dirty="0"/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Hi, I’d like to fly from Seattle Tuesday morning</a:t>
            </a:r>
          </a:p>
          <a:p>
            <a:pPr marL="319088" lvl="1" indent="0">
              <a:buNone/>
            </a:pPr>
            <a:endParaRPr lang="en-US" sz="1200" dirty="0">
              <a:solidFill>
                <a:srgbClr val="008000"/>
              </a:solidFill>
            </a:endParaRP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I want a flight from Milwaukee to Orlando one way leaving after 5 p.m. on Wednesday.</a:t>
            </a:r>
          </a:p>
        </p:txBody>
      </p:sp>
    </p:spTree>
    <p:extLst>
      <p:ext uri="{BB962C8B-B14F-4D97-AF65-F5344CB8AC3E}">
        <p14:creationId xmlns:p14="http://schemas.microsoft.com/office/powerpoint/2010/main" val="1471709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initiative + universals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828800" y="1828800"/>
            <a:ext cx="8839200" cy="4191000"/>
          </a:xfrm>
        </p:spPr>
        <p:txBody>
          <a:bodyPr/>
          <a:lstStyle/>
          <a:p>
            <a:r>
              <a:rPr lang="en-US" sz="3200" dirty="0"/>
              <a:t>We can give users a little more flexibility by adding </a:t>
            </a:r>
            <a:r>
              <a:rPr lang="en-US" sz="3200" b="1" dirty="0"/>
              <a:t>universals</a:t>
            </a:r>
            <a:r>
              <a:rPr lang="en-US" sz="3200" dirty="0"/>
              <a:t>: commands you can say anywhere</a:t>
            </a:r>
          </a:p>
          <a:p>
            <a:r>
              <a:rPr lang="en-US" sz="3200" dirty="0"/>
              <a:t>As if we augmented every state of FSA with these</a:t>
            </a:r>
          </a:p>
          <a:p>
            <a:pPr marL="319088" lvl="1" indent="0">
              <a:buNone/>
            </a:pPr>
            <a:r>
              <a:rPr lang="en-US" sz="3200" b="1" dirty="0">
                <a:solidFill>
                  <a:srgbClr val="008000"/>
                </a:solidFill>
              </a:rPr>
              <a:t>Help</a:t>
            </a:r>
          </a:p>
          <a:p>
            <a:pPr marL="319088" lvl="1" indent="0">
              <a:buNone/>
            </a:pPr>
            <a:r>
              <a:rPr lang="en-US" sz="3200" b="1" dirty="0">
                <a:solidFill>
                  <a:srgbClr val="008000"/>
                </a:solidFill>
              </a:rPr>
              <a:t>Start over</a:t>
            </a:r>
          </a:p>
          <a:p>
            <a:pPr marL="319088" lvl="1" indent="0">
              <a:buNone/>
            </a:pPr>
            <a:r>
              <a:rPr lang="en-US" sz="3200" b="1" dirty="0">
                <a:solidFill>
                  <a:srgbClr val="008000"/>
                </a:solidFill>
              </a:rPr>
              <a:t>Correct</a:t>
            </a:r>
          </a:p>
          <a:p>
            <a:r>
              <a:rPr lang="en-US" sz="3200" dirty="0"/>
              <a:t>This describes many implemented systems</a:t>
            </a:r>
          </a:p>
          <a:p>
            <a:r>
              <a:rPr lang="en-US" sz="3200" dirty="0"/>
              <a:t>But still doesn’t allow user much flexibility</a:t>
            </a:r>
          </a:p>
        </p:txBody>
      </p:sp>
    </p:spTree>
    <p:extLst>
      <p:ext uri="{BB962C8B-B14F-4D97-AF65-F5344CB8AC3E}">
        <p14:creationId xmlns:p14="http://schemas.microsoft.com/office/powerpoint/2010/main" val="3814931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364456-4C2B-3545-911C-23B144AB0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768350"/>
            <a:ext cx="91313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09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A658D-0367-6C43-A7FF-E47BBB87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Use of Language Technology is a Threat to Conversation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78B83-0A60-8E42-8FD8-EFD9AA611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"Social media is alienating and robs us of our humanity. What about real friends?"</a:t>
            </a:r>
          </a:p>
          <a:p>
            <a:r>
              <a:rPr lang="en-US" dirty="0"/>
              <a:t>"Don't email your mother, call her"</a:t>
            </a:r>
          </a:p>
          <a:p>
            <a:r>
              <a:rPr lang="en-US" dirty="0"/>
              <a:t>"No playing video games/watching television/listening to the radio/reading books at the dinner table. Tell me about your day"</a:t>
            </a:r>
          </a:p>
          <a:p>
            <a:r>
              <a:rPr lang="en-US" dirty="0"/>
              <a:t>"[Writing] will create forgetfulness in the learners’ souls, because they will not use their memories; they will trust to the external written characters and not remember of themselves. " – The Phaedrus (Plato, discussing Socrates), 895 AD</a:t>
            </a:r>
          </a:p>
        </p:txBody>
      </p:sp>
    </p:spTree>
    <p:extLst>
      <p:ext uri="{BB962C8B-B14F-4D97-AF65-F5344CB8AC3E}">
        <p14:creationId xmlns:p14="http://schemas.microsoft.com/office/powerpoint/2010/main" val="55064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Instead, the GUS architecture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057400" y="1981200"/>
            <a:ext cx="8153400" cy="4572000"/>
          </a:xfrm>
        </p:spPr>
        <p:txBody>
          <a:bodyPr/>
          <a:lstStyle/>
          <a:p>
            <a:r>
              <a:rPr lang="en-US" sz="4000" dirty="0"/>
              <a:t>A kind of </a:t>
            </a:r>
            <a:r>
              <a:rPr lang="en-US" sz="4000" b="1" i="1" dirty="0"/>
              <a:t>mixed initiative</a:t>
            </a:r>
          </a:p>
          <a:p>
            <a:pPr lvl="1"/>
            <a:r>
              <a:rPr lang="en-US" sz="3600" dirty="0"/>
              <a:t>The conversational initiative shifts between system and user</a:t>
            </a:r>
          </a:p>
          <a:p>
            <a:r>
              <a:rPr lang="en-US" sz="4000" dirty="0"/>
              <a:t>The structure of the </a:t>
            </a:r>
            <a:r>
              <a:rPr lang="en-US" sz="4000" b="1" dirty="0"/>
              <a:t>frame</a:t>
            </a:r>
            <a:r>
              <a:rPr lang="en-US" sz="4000" dirty="0"/>
              <a:t> guides dialogue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37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r>
              <a:rPr lang="en-US" dirty="0"/>
              <a:t>Frames are mixed-initiative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09800" y="1447800"/>
            <a:ext cx="8001000" cy="4572000"/>
          </a:xfrm>
        </p:spPr>
        <p:txBody>
          <a:bodyPr/>
          <a:lstStyle/>
          <a:p>
            <a:r>
              <a:rPr lang="en-US" sz="3600" dirty="0"/>
              <a:t>System asks questions of user, filling any slots that user specifies</a:t>
            </a:r>
          </a:p>
          <a:p>
            <a:pPr lvl="1"/>
            <a:r>
              <a:rPr lang="en-US" sz="3600" dirty="0"/>
              <a:t>When frame is filled, do database query</a:t>
            </a:r>
          </a:p>
          <a:p>
            <a:r>
              <a:rPr lang="en-US" sz="3600" dirty="0"/>
              <a:t>If user answers 3 questions at once, system can fill 3 slots and not ask these questions again!</a:t>
            </a:r>
          </a:p>
        </p:txBody>
      </p:sp>
    </p:spTree>
    <p:extLst>
      <p:ext uri="{BB962C8B-B14F-4D97-AF65-F5344CB8AC3E}">
        <p14:creationId xmlns:p14="http://schemas.microsoft.com/office/powerpoint/2010/main" val="3438333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Understanding for filling dialog slots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Domain classification</a:t>
            </a:r>
          </a:p>
          <a:p>
            <a:pPr marL="274638" lvl="1" indent="0">
              <a:buNone/>
            </a:pPr>
            <a:r>
              <a:rPr lang="en-US" sz="3200" dirty="0"/>
              <a:t>Asking weather? Booking a flight? Programming alarm clock?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Intent Determination</a:t>
            </a:r>
          </a:p>
          <a:p>
            <a:pPr marL="274638" lvl="1" indent="0">
              <a:buNone/>
            </a:pPr>
            <a:r>
              <a:rPr lang="en-US" sz="3200" dirty="0"/>
              <a:t>Find a Movie, Show Flight, Remove Calendar </a:t>
            </a:r>
            <a:r>
              <a:rPr lang="en-US" sz="3200" dirty="0" err="1"/>
              <a:t>Appt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Filling</a:t>
            </a:r>
          </a:p>
          <a:p>
            <a:pPr marL="274638" lvl="1" indent="0">
              <a:buNone/>
            </a:pPr>
            <a:r>
              <a:rPr lang="en-US" sz="3200" dirty="0"/>
              <a:t>Extract the actual slots and fillers</a:t>
            </a:r>
          </a:p>
        </p:txBody>
      </p:sp>
    </p:spTree>
    <p:extLst>
      <p:ext uri="{BB962C8B-B14F-4D97-AF65-F5344CB8AC3E}">
        <p14:creationId xmlns:p14="http://schemas.microsoft.com/office/powerpoint/2010/main" val="511455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Understanding for filling slots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438400" y="167640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Show me morning flights from Boston to SF on Tuesday.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38500"/>
            <a:ext cx="5562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53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Understanding for </a:t>
            </a:r>
            <a:r>
              <a:rPr lang="en-US"/>
              <a:t>filling slots</a:t>
            </a: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438400" y="167640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Wake me tomorrow at six.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3505201"/>
            <a:ext cx="7056119" cy="16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62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Slot-filling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Write regular expressions or grammar rules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Wake me (up) | set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the|an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alarm | get me up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Do text normalization ("tomorrow evening at 6" -&gt; "18:00") </a:t>
            </a:r>
          </a:p>
        </p:txBody>
      </p:sp>
    </p:spTree>
    <p:extLst>
      <p:ext uri="{BB962C8B-B14F-4D97-AF65-F5344CB8AC3E}">
        <p14:creationId xmlns:p14="http://schemas.microsoft.com/office/powerpoint/2010/main" val="630353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Siri uses GUS architecture:</a:t>
            </a:r>
            <a:br>
              <a:rPr lang="en-US" dirty="0"/>
            </a:br>
            <a:r>
              <a:rPr lang="en-US" dirty="0"/>
              <a:t>Condition-Action Rules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676400" y="1690688"/>
            <a:ext cx="8991600" cy="5014912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Active Ontology: relational network of concepts</a:t>
            </a:r>
          </a:p>
          <a:p>
            <a:pPr lvl="1"/>
            <a:r>
              <a:rPr lang="en-US" sz="3600" b="1" dirty="0"/>
              <a:t>data structures</a:t>
            </a:r>
            <a:r>
              <a:rPr lang="en-US" sz="3600" dirty="0"/>
              <a:t>: a </a:t>
            </a:r>
            <a:r>
              <a:rPr lang="en-US" sz="3600" b="1" dirty="0">
                <a:solidFill>
                  <a:srgbClr val="0000FF"/>
                </a:solidFill>
              </a:rPr>
              <a:t>meeting</a:t>
            </a:r>
            <a:r>
              <a:rPr lang="en-US" sz="3600" dirty="0">
                <a:solidFill>
                  <a:srgbClr val="0000FF"/>
                </a:solidFill>
              </a:rPr>
              <a:t> </a:t>
            </a:r>
            <a:r>
              <a:rPr lang="en-US" sz="3600" dirty="0"/>
              <a:t>has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date and time,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location,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topic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list of attendees </a:t>
            </a:r>
          </a:p>
          <a:p>
            <a:pPr lvl="1"/>
            <a:r>
              <a:rPr lang="en-US" sz="3600" b="1" dirty="0"/>
              <a:t>rule sets </a:t>
            </a:r>
            <a:r>
              <a:rPr lang="en-US" sz="3600" dirty="0"/>
              <a:t>that perform actions for concepts</a:t>
            </a:r>
          </a:p>
          <a:p>
            <a:pPr lvl="2"/>
            <a:r>
              <a:rPr lang="en-US" sz="3200" dirty="0"/>
              <a:t>the </a:t>
            </a:r>
            <a:r>
              <a:rPr lang="en-US" sz="3200" b="1" dirty="0">
                <a:solidFill>
                  <a:srgbClr val="0000FF"/>
                </a:solidFill>
              </a:rPr>
              <a:t>date</a:t>
            </a:r>
            <a:r>
              <a:rPr lang="en-US" sz="3200" dirty="0">
                <a:solidFill>
                  <a:srgbClr val="0000FF"/>
                </a:solidFill>
              </a:rPr>
              <a:t> </a:t>
            </a:r>
            <a:r>
              <a:rPr lang="en-US" sz="3200" dirty="0"/>
              <a:t>concept turns string</a:t>
            </a:r>
          </a:p>
          <a:p>
            <a:pPr lvl="3"/>
            <a:r>
              <a:rPr lang="en-US" sz="3200" i="1" dirty="0">
                <a:solidFill>
                  <a:srgbClr val="008000"/>
                </a:solidFill>
              </a:rPr>
              <a:t>Monday at 2pm </a:t>
            </a:r>
            <a:r>
              <a:rPr lang="en-US" sz="3200" dirty="0"/>
              <a:t>into</a:t>
            </a:r>
          </a:p>
          <a:p>
            <a:pPr lvl="3"/>
            <a:r>
              <a:rPr lang="en-US" sz="3200" dirty="0"/>
              <a:t>date object </a:t>
            </a:r>
            <a:r>
              <a:rPr lang="en-US" sz="3200" dirty="0">
                <a:latin typeface="Courier"/>
                <a:cs typeface="Courier"/>
              </a:rPr>
              <a:t>date</a:t>
            </a:r>
            <a:r>
              <a:rPr lang="en-US" sz="3200" dirty="0"/>
              <a:t>(</a:t>
            </a:r>
            <a:r>
              <a:rPr lang="en-US" sz="2400" dirty="0"/>
              <a:t>DAY,MONTH,YEAR,HOURS,MINUTES</a:t>
            </a:r>
            <a:r>
              <a:rPr lang="en-US" sz="3200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45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868361"/>
          </a:xfrm>
        </p:spPr>
        <p:txBody>
          <a:bodyPr/>
          <a:lstStyle/>
          <a:p>
            <a:r>
              <a:rPr lang="en-US" dirty="0"/>
              <a:t>Rule sets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Collections of </a:t>
            </a:r>
            <a:r>
              <a:rPr lang="en-US" sz="3200" b="1" dirty="0">
                <a:solidFill>
                  <a:srgbClr val="0000FF"/>
                </a:solidFill>
              </a:rPr>
              <a:t>rules</a:t>
            </a:r>
            <a:r>
              <a:rPr lang="en-US" sz="3200" b="1" dirty="0"/>
              <a:t> </a:t>
            </a:r>
            <a:r>
              <a:rPr lang="en-US" sz="3200" dirty="0"/>
              <a:t>consisting of: </a:t>
            </a:r>
          </a:p>
          <a:p>
            <a:pPr lvl="1"/>
            <a:r>
              <a:rPr lang="en-US" sz="3000" dirty="0">
                <a:solidFill>
                  <a:srgbClr val="0000FF"/>
                </a:solidFill>
              </a:rPr>
              <a:t>condition </a:t>
            </a:r>
          </a:p>
          <a:p>
            <a:pPr lvl="1"/>
            <a:r>
              <a:rPr lang="en-US" sz="3000" dirty="0">
                <a:solidFill>
                  <a:srgbClr val="0000FF"/>
                </a:solidFill>
              </a:rPr>
              <a:t>action </a:t>
            </a:r>
          </a:p>
          <a:p>
            <a:r>
              <a:rPr lang="en-US" sz="3200" dirty="0"/>
              <a:t>When user input is processed,  facts added to store and</a:t>
            </a:r>
          </a:p>
          <a:p>
            <a:pPr lvl="1"/>
            <a:r>
              <a:rPr lang="en-US" sz="3000" dirty="0"/>
              <a:t>rule conditions are evaluated </a:t>
            </a:r>
          </a:p>
          <a:p>
            <a:pPr lvl="1"/>
            <a:r>
              <a:rPr lang="en-US" sz="3000" dirty="0"/>
              <a:t>relevant actions executed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6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944561"/>
          </a:xfrm>
        </p:spPr>
        <p:txBody>
          <a:bodyPr/>
          <a:lstStyle/>
          <a:p>
            <a:r>
              <a:rPr lang="en-US" dirty="0"/>
              <a:t>Part of ontology for meeting task</a:t>
            </a:r>
          </a:p>
        </p:txBody>
      </p:sp>
      <p:pic>
        <p:nvPicPr>
          <p:cNvPr id="5" name="Content Placeholder 4" descr="ontology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521" b="-13521"/>
          <a:stretch>
            <a:fillRect/>
          </a:stretch>
        </p:blipFill>
        <p:spPr>
          <a:xfrm>
            <a:off x="1752600" y="990600"/>
            <a:ext cx="8679180" cy="5105400"/>
          </a:xfrm>
        </p:spPr>
      </p:pic>
      <p:sp>
        <p:nvSpPr>
          <p:cNvPr id="6" name="TextBox 5"/>
          <p:cNvSpPr txBox="1"/>
          <p:nvPr/>
        </p:nvSpPr>
        <p:spPr>
          <a:xfrm>
            <a:off x="5029201" y="3048001"/>
            <a:ext cx="855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has-a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53401" y="3124201"/>
            <a:ext cx="16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may-have-a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800" y="5867401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meeting concept: if you don’t yet have a location, ask for a location</a:t>
            </a:r>
          </a:p>
        </p:txBody>
      </p:sp>
    </p:spTree>
    <p:extLst>
      <p:ext uri="{BB962C8B-B14F-4D97-AF65-F5344CB8AC3E}">
        <p14:creationId xmlns:p14="http://schemas.microsoft.com/office/powerpoint/2010/main" val="972991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1" y="0"/>
            <a:ext cx="8612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99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Agents  </a:t>
            </a:r>
            <a:br>
              <a:rPr lang="en-US" dirty="0"/>
            </a:br>
            <a:r>
              <a:rPr lang="en-US" dirty="0"/>
              <a:t>AKA  Dialog Agents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438400" y="2057400"/>
            <a:ext cx="7772400" cy="39624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Phone-based Personal Assistants </a:t>
            </a:r>
          </a:p>
          <a:p>
            <a:pPr marL="0" indent="0">
              <a:buNone/>
            </a:pPr>
            <a:r>
              <a:rPr lang="en-US" sz="3200" dirty="0"/>
              <a:t>	SIRI, Alexa, Cortana, Google Assistant</a:t>
            </a:r>
          </a:p>
          <a:p>
            <a:pPr marL="0" indent="0">
              <a:buNone/>
            </a:pPr>
            <a:r>
              <a:rPr lang="en-US" sz="3200" dirty="0"/>
              <a:t>Talking to your car</a:t>
            </a:r>
          </a:p>
          <a:p>
            <a:pPr marL="0" indent="0">
              <a:buNone/>
            </a:pPr>
            <a:r>
              <a:rPr lang="en-US" sz="3200" dirty="0"/>
              <a:t>Communicating with robots</a:t>
            </a:r>
          </a:p>
          <a:p>
            <a:pPr marL="0" indent="0">
              <a:buNone/>
            </a:pPr>
            <a:r>
              <a:rPr lang="en-US" sz="3200" dirty="0"/>
              <a:t>Clinical uses for mental health</a:t>
            </a:r>
          </a:p>
          <a:p>
            <a:pPr marL="0" indent="0">
              <a:buNone/>
            </a:pPr>
            <a:r>
              <a:rPr lang="en-US" sz="3200" dirty="0"/>
              <a:t>Chatting for fun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98979-6DB8-0245-BBA1-C996F4148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070" y="982449"/>
            <a:ext cx="1564840" cy="891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4D9728-CA0A-2D43-9C11-59FD447EF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355" y="3488099"/>
            <a:ext cx="2018281" cy="874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A4E930-ABCE-2F4F-AB37-55E60DB2A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979431"/>
            <a:ext cx="1660554" cy="1219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1B859F-A1C7-9C4E-B9F9-04669051F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676" y="400052"/>
            <a:ext cx="1172678" cy="11647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328F5F-1E00-CF4C-AAFF-5D378A7EE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0127" y="4958879"/>
            <a:ext cx="2699327" cy="13496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0699A7-B5A3-784D-9E3A-8437D2A99B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291" y="3925301"/>
            <a:ext cx="1641764" cy="16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56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1"/>
            <a:ext cx="7772400" cy="1219200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for slot-filling:</a:t>
            </a:r>
            <a:br>
              <a:rPr lang="en-US" dirty="0"/>
            </a:br>
            <a:r>
              <a:rPr lang="en-US" dirty="0"/>
              <a:t>Domain and Intent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676400"/>
            <a:ext cx="77724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 want to fly to San Francisco on Monday afternoon please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1-of-N classifier (naive </a:t>
            </a:r>
            <a:r>
              <a:rPr lang="en-US" dirty="0" err="1"/>
              <a:t>bayes</a:t>
            </a:r>
            <a:r>
              <a:rPr lang="en-US" dirty="0"/>
              <a:t>, logistic regression, neural network, etc.) </a:t>
            </a:r>
          </a:p>
          <a:p>
            <a:pPr lvl="1"/>
            <a:r>
              <a:rPr lang="en-US" sz="2800" dirty="0"/>
              <a:t>Input: </a:t>
            </a:r>
          </a:p>
          <a:p>
            <a:pPr marL="593725" lvl="2" indent="0">
              <a:buNone/>
            </a:pPr>
            <a:r>
              <a:rPr lang="en-US" sz="2400" dirty="0"/>
              <a:t>features like word N-grams </a:t>
            </a:r>
          </a:p>
          <a:p>
            <a:pPr lvl="1"/>
            <a:r>
              <a:rPr lang="en-US" sz="2800" dirty="0"/>
              <a:t>Output: </a:t>
            </a:r>
          </a:p>
          <a:p>
            <a:pPr marL="593725" lvl="2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Domain: AIRLINE </a:t>
            </a:r>
          </a:p>
          <a:p>
            <a:pPr marL="593725" lvl="2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Intent: SHOWFLIGHT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52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9"/>
            <a:ext cx="8610600" cy="1143000"/>
          </a:xfrm>
        </p:spPr>
        <p:txBody>
          <a:bodyPr/>
          <a:lstStyle/>
          <a:p>
            <a:r>
              <a:rPr lang="en-US" sz="3600" dirty="0"/>
              <a:t>Machine learning for slot-filling: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057400" y="1981200"/>
            <a:ext cx="8610600" cy="40386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Machine learning classifiers to map words to semantic frame-fillers</a:t>
            </a:r>
          </a:p>
          <a:p>
            <a:r>
              <a:rPr lang="en-US" sz="3200" dirty="0"/>
              <a:t>Given a set of labeled sentences</a:t>
            </a:r>
          </a:p>
          <a:p>
            <a:pPr marL="319088" lvl="1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“I want to fly to San Francisco on Tuesday”</a:t>
            </a:r>
          </a:p>
          <a:p>
            <a:pPr marL="593725" lvl="2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Destination: SF</a:t>
            </a:r>
          </a:p>
          <a:p>
            <a:pPr marL="593725" lvl="2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Depart-date: Tuesday</a:t>
            </a:r>
          </a:p>
          <a:p>
            <a:pPr lvl="1"/>
            <a:r>
              <a:rPr lang="en-US" sz="3200" dirty="0"/>
              <a:t>Build a classifier to map from one to the author</a:t>
            </a:r>
          </a:p>
          <a:p>
            <a:r>
              <a:rPr lang="en-US" sz="3200" dirty="0"/>
              <a:t>Requirements: Lots of labeled data</a:t>
            </a:r>
          </a:p>
        </p:txBody>
      </p:sp>
    </p:spTree>
    <p:extLst>
      <p:ext uri="{BB962C8B-B14F-4D97-AF65-F5344CB8AC3E}">
        <p14:creationId xmlns:p14="http://schemas.microsoft.com/office/powerpoint/2010/main" val="651576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94456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for slot-filling:</a:t>
            </a:r>
            <a:br>
              <a:rPr lang="en-US" dirty="0"/>
            </a:br>
            <a:r>
              <a:rPr lang="en-US" dirty="0"/>
              <a:t>Slot </a:t>
            </a:r>
            <a:r>
              <a:rPr lang="en-US" u="sng" dirty="0"/>
              <a:t>presence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676400"/>
            <a:ext cx="77724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 want to fly to San Francisco on Monday afternoon please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1-of-N classifier (naive </a:t>
            </a:r>
            <a:r>
              <a:rPr lang="en-US" dirty="0" err="1"/>
              <a:t>bayes</a:t>
            </a:r>
            <a:r>
              <a:rPr lang="en-US" dirty="0"/>
              <a:t>, logistic regression, neural network, etc.) </a:t>
            </a:r>
          </a:p>
          <a:p>
            <a:pPr lvl="1"/>
            <a:r>
              <a:rPr lang="en-US" sz="2800" dirty="0"/>
              <a:t>Input: </a:t>
            </a:r>
          </a:p>
          <a:p>
            <a:pPr marL="593725" lvl="2" indent="0">
              <a:buNone/>
            </a:pPr>
            <a:r>
              <a:rPr lang="en-US" sz="2400" dirty="0"/>
              <a:t>features like word N-grams, gazetteers (lists of cities)</a:t>
            </a:r>
          </a:p>
          <a:p>
            <a:pPr lvl="1"/>
            <a:r>
              <a:rPr lang="en-US" sz="2800" dirty="0"/>
              <a:t>Output: </a:t>
            </a:r>
          </a:p>
          <a:p>
            <a:pPr marL="593725" lvl="2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Destination-City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09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40"/>
            <a:ext cx="7772400" cy="94456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for slot-filling:</a:t>
            </a:r>
            <a:br>
              <a:rPr lang="en-US" dirty="0"/>
            </a:br>
            <a:r>
              <a:rPr lang="en-US" dirty="0"/>
              <a:t>Slot </a:t>
            </a:r>
            <a:r>
              <a:rPr lang="en-US" u="sng" dirty="0"/>
              <a:t>filler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8400" y="1676400"/>
            <a:ext cx="77724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 want to fly to San Francisco on Monday afternoon please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1-of-N classifier (naive </a:t>
            </a:r>
            <a:r>
              <a:rPr lang="en-US" dirty="0" err="1"/>
              <a:t>bayes</a:t>
            </a:r>
            <a:r>
              <a:rPr lang="en-US" dirty="0"/>
              <a:t>, logistic regression, neural network, etc.) for Destination City</a:t>
            </a:r>
          </a:p>
          <a:p>
            <a:pPr lvl="1"/>
            <a:r>
              <a:rPr lang="en-US" sz="2800" dirty="0"/>
              <a:t>Input: </a:t>
            </a:r>
          </a:p>
          <a:p>
            <a:pPr marL="593725" lvl="2" indent="0">
              <a:buNone/>
            </a:pPr>
            <a:r>
              <a:rPr lang="en-US" sz="2400" dirty="0"/>
              <a:t>features like word N-grams, gazetteers (lists of cities)</a:t>
            </a:r>
          </a:p>
          <a:p>
            <a:pPr lvl="1"/>
            <a:r>
              <a:rPr lang="en-US" sz="2800" dirty="0"/>
              <a:t>Output: </a:t>
            </a:r>
          </a:p>
          <a:p>
            <a:pPr marL="593725" lvl="2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San Francisco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613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sophisticated algorithm for slot filling: IOB Tagging (</a:t>
            </a:r>
            <a:r>
              <a:rPr lang="en-US" dirty="0" err="1"/>
              <a:t>cf</a:t>
            </a:r>
            <a:r>
              <a:rPr lang="en-US" dirty="0"/>
              <a:t>: NER lectures)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181601"/>
            <a:ext cx="7722870" cy="57979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8379F0-B3A3-3745-B5DE-9D823B99B65C}"/>
              </a:ext>
            </a:extLst>
          </p:cNvPr>
          <p:cNvSpPr txBox="1"/>
          <p:nvPr/>
        </p:nvSpPr>
        <p:spPr>
          <a:xfrm>
            <a:off x="2210987" y="1653016"/>
            <a:ext cx="797141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IOB Tagging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tag for the beginning (B) and inside (I) of each slot label,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plus one for tokens outside (O) any slot label.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2</a:t>
            </a:r>
            <a:r>
              <a:rPr lang="en-US" sz="2400" i="1" dirty="0"/>
              <a:t>n </a:t>
            </a:r>
            <a:r>
              <a:rPr lang="en-US" sz="2400" dirty="0"/>
              <a:t>+ 1 tags, where </a:t>
            </a:r>
            <a:r>
              <a:rPr lang="en-US" sz="2400" i="1" dirty="0"/>
              <a:t>n </a:t>
            </a:r>
            <a:r>
              <a:rPr lang="en-US" sz="2400" dirty="0"/>
              <a:t>is the number of slots. </a:t>
            </a:r>
          </a:p>
          <a:p>
            <a:endParaRPr lang="en-US" dirty="0"/>
          </a:p>
          <a:p>
            <a:r>
              <a:rPr lang="en-US" dirty="0"/>
              <a:t>B-DESTINASTION</a:t>
            </a:r>
          </a:p>
          <a:p>
            <a:r>
              <a:rPr lang="en-US" dirty="0"/>
              <a:t>I-DESTINATION</a:t>
            </a:r>
          </a:p>
          <a:p>
            <a:r>
              <a:rPr lang="en-US" dirty="0"/>
              <a:t>B-DEPART_TIME</a:t>
            </a:r>
          </a:p>
          <a:p>
            <a:r>
              <a:rPr lang="en-US" dirty="0"/>
              <a:t>I-DEPART_TIME</a:t>
            </a:r>
          </a:p>
          <a:p>
            <a:r>
              <a:rPr lang="en-US" dirty="0"/>
              <a:t>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777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sophisticated algorithm for slot filling: IOB Tagging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B1EB6-6AB8-6D4D-BD47-0B41FB10E74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IOB Tagging is done by a sequence model</a:t>
            </a:r>
          </a:p>
          <a:p>
            <a:r>
              <a:rPr lang="en-US" dirty="0"/>
              <a:t>Typical: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Extracted strings can then be normalized (San Fran-&gt;SFO)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4725B-9471-D34D-A1C6-AB2E7A9CB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1" y="2590800"/>
            <a:ext cx="7933433" cy="29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07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81001"/>
            <a:ext cx="8915400" cy="639761"/>
          </a:xfrm>
        </p:spPr>
        <p:txBody>
          <a:bodyPr/>
          <a:lstStyle/>
          <a:p>
            <a:r>
              <a:rPr lang="en-US" sz="3600" dirty="0"/>
              <a:t>Other components of SIRI-style architectures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26" y="1612792"/>
            <a:ext cx="9029774" cy="4546816"/>
          </a:xfrm>
        </p:spPr>
      </p:pic>
      <p:sp>
        <p:nvSpPr>
          <p:cNvPr id="7" name="TextBox 6"/>
          <p:cNvSpPr txBox="1"/>
          <p:nvPr/>
        </p:nvSpPr>
        <p:spPr>
          <a:xfrm>
            <a:off x="7086601" y="6334596"/>
            <a:ext cx="343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/>
                <a:cs typeface="Calibri"/>
              </a:rPr>
              <a:t>Figure from Jerome </a:t>
            </a:r>
            <a:r>
              <a:rPr lang="en-US" sz="2000" b="1" dirty="0" err="1">
                <a:latin typeface="Calibri"/>
                <a:cs typeface="Calibri"/>
              </a:rPr>
              <a:t>Bellegarda</a:t>
            </a:r>
            <a:endParaRPr lang="en-US" sz="20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5106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BBDD-39C2-7B47-9090-893BE7D0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GUS: Still pretty passive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70F87-7523-A84F-9E30-9AA8C8792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GUS wants to fill slots</a:t>
            </a:r>
          </a:p>
          <a:p>
            <a:r>
              <a:rPr lang="en-US" dirty="0"/>
              <a:t>What if you stop filling slots and try to ask a question?</a:t>
            </a:r>
          </a:p>
        </p:txBody>
      </p:sp>
    </p:spTree>
    <p:extLst>
      <p:ext uri="{BB962C8B-B14F-4D97-AF65-F5344CB8AC3E}">
        <p14:creationId xmlns:p14="http://schemas.microsoft.com/office/powerpoint/2010/main" val="345811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5D23D3-BB4A-C94A-B821-6174D7DE5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33" y="0"/>
            <a:ext cx="386366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30957-66FF-984C-BF3E-58584148C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278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1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05743-59C8-9C47-8829-BC932CB31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842" y="0"/>
            <a:ext cx="386366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C3EFD-6D8B-3B4F-9611-3F129415E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51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5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SIRI around 2014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94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05743-59C8-9C47-8829-BC932CB31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842" y="0"/>
            <a:ext cx="386366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83E7EF-F09A-0B46-97FB-AB72167E8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242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8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E54035-6EF0-5A43-99B0-C31B2E7E9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169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14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BBDD-39C2-7B47-9090-893BE7D0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GUS: Still pretty passive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70F87-7523-A84F-9E30-9AA8C8792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GUS wants to fill slots</a:t>
            </a:r>
          </a:p>
          <a:p>
            <a:r>
              <a:rPr lang="en-US" dirty="0"/>
              <a:t>What if you stop filling slots and try to ask a question?</a:t>
            </a:r>
          </a:p>
          <a:p>
            <a:r>
              <a:rPr lang="en-US" dirty="0"/>
              <a:t>What's going wrong?</a:t>
            </a:r>
          </a:p>
          <a:p>
            <a:r>
              <a:rPr lang="en-US" dirty="0"/>
              <a:t>GUS (</a:t>
            </a:r>
            <a:r>
              <a:rPr lang="en-US" dirty="0" err="1"/>
              <a:t>siri</a:t>
            </a:r>
            <a:r>
              <a:rPr lang="en-US" dirty="0"/>
              <a:t>) doesn't have any real idea of my intents!</a:t>
            </a:r>
          </a:p>
        </p:txBody>
      </p:sp>
    </p:spTree>
    <p:extLst>
      <p:ext uri="{BB962C8B-B14F-4D97-AF65-F5344CB8AC3E}">
        <p14:creationId xmlns:p14="http://schemas.microsoft.com/office/powerpoint/2010/main" val="364045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DE094-7291-424D-B5E1-AB0B6026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Dialog-State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9D701-6663-AB48-AB89-35DCEC763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Like GUS:</a:t>
            </a:r>
          </a:p>
          <a:p>
            <a:pPr lvl="1"/>
            <a:r>
              <a:rPr lang="en-US" dirty="0"/>
              <a:t>Fill in slots</a:t>
            </a:r>
          </a:p>
          <a:p>
            <a:pPr lvl="1"/>
            <a:r>
              <a:rPr lang="en-US" dirty="0"/>
              <a:t>NLU to parse user utterances</a:t>
            </a:r>
          </a:p>
          <a:p>
            <a:r>
              <a:rPr lang="en-US" dirty="0"/>
              <a:t>Unlike GUS:</a:t>
            </a:r>
          </a:p>
          <a:p>
            <a:pPr lvl="1"/>
            <a:r>
              <a:rPr lang="en-US" dirty="0"/>
              <a:t>Keep track of what the user is doing beyond providing information</a:t>
            </a:r>
          </a:p>
          <a:p>
            <a:pPr lvl="2"/>
            <a:r>
              <a:rPr lang="en-US" dirty="0"/>
              <a:t>Asking a question</a:t>
            </a:r>
          </a:p>
          <a:p>
            <a:pPr lvl="2"/>
            <a:r>
              <a:rPr lang="en-US" dirty="0"/>
              <a:t>Talking to someone else</a:t>
            </a:r>
          </a:p>
          <a:p>
            <a:pPr lvl="1"/>
            <a:r>
              <a:rPr lang="en-US" dirty="0"/>
              <a:t>Understand the discourse context</a:t>
            </a:r>
          </a:p>
          <a:p>
            <a:pPr lvl="2"/>
            <a:r>
              <a:rPr lang="en-US" dirty="0"/>
              <a:t>Requires keeping track of what happened in the past</a:t>
            </a:r>
          </a:p>
          <a:p>
            <a:pPr lvl="1"/>
            <a:r>
              <a:rPr lang="en-US" dirty="0"/>
              <a:t>Two New Components</a:t>
            </a:r>
          </a:p>
          <a:p>
            <a:pPr lvl="2"/>
            <a:r>
              <a:rPr lang="en-US" dirty="0"/>
              <a:t>Dialog State Tracker</a:t>
            </a:r>
          </a:p>
          <a:p>
            <a:pPr lvl="2"/>
            <a:r>
              <a:rPr lang="en-US" dirty="0"/>
              <a:t>Dialog Policy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5882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2F09-49F1-E945-A57B-8036CAD9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591D6A-0B30-534B-BD8F-699CB98B7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067" y="1166830"/>
            <a:ext cx="8251866" cy="520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26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4FCC-D07D-E143-9192-67580F3A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099FE-152F-AA43-BAA8-8BD49CB2C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state and the acts, what should happen next</a:t>
            </a:r>
          </a:p>
          <a:p>
            <a:r>
              <a:rPr lang="en-US" dirty="0"/>
              <a:t>E.g. during email composition:</a:t>
            </a:r>
          </a:p>
          <a:p>
            <a:pPr lvl="1"/>
            <a:r>
              <a:rPr lang="en-US" dirty="0"/>
              <a:t>Sudden question with high intonation? Interpret as command</a:t>
            </a:r>
          </a:p>
          <a:p>
            <a:pPr lvl="1"/>
            <a:r>
              <a:rPr lang="en-US" dirty="0"/>
              <a:t>Otherwise, interpret as text</a:t>
            </a:r>
          </a:p>
        </p:txBody>
      </p:sp>
    </p:spTree>
    <p:extLst>
      <p:ext uri="{BB962C8B-B14F-4D97-AF65-F5344CB8AC3E}">
        <p14:creationId xmlns:p14="http://schemas.microsoft.com/office/powerpoint/2010/main" val="2281952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198A-88E7-6545-AFA5-1C387935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1FC19-EED9-5C4E-AF25-F491E9892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each line in a dialogue to be a kind of action</a:t>
            </a:r>
          </a:p>
          <a:p>
            <a:r>
              <a:rPr lang="en-US" dirty="0"/>
              <a:t>Just like in an FSA, then, dialog states are the states reached by following dialog act(ion)s.</a:t>
            </a:r>
          </a:p>
          <a:p>
            <a:r>
              <a:rPr lang="en-US" dirty="0"/>
              <a:t>What are the kinds of dialog acts?</a:t>
            </a:r>
          </a:p>
          <a:p>
            <a:r>
              <a:rPr lang="en-US" dirty="0"/>
              <a:t>How do we classify dialog lines into acts?</a:t>
            </a:r>
          </a:p>
        </p:txBody>
      </p:sp>
    </p:spTree>
    <p:extLst>
      <p:ext uri="{BB962C8B-B14F-4D97-AF65-F5344CB8AC3E}">
        <p14:creationId xmlns:p14="http://schemas.microsoft.com/office/powerpoint/2010/main" val="5010376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6D89-818F-8742-B1F9-C9D6E93D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6C212-58AA-4F48-BD94-8A40E147A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classes (1979):</a:t>
            </a:r>
          </a:p>
          <a:p>
            <a:pPr lvl="1"/>
            <a:r>
              <a:rPr lang="en-US" dirty="0"/>
              <a:t>Constative: something is the case. Slot filling, constraint establishing, confirmation/denial ("I am flying Tuesday")</a:t>
            </a:r>
          </a:p>
          <a:p>
            <a:pPr lvl="1"/>
            <a:r>
              <a:rPr lang="en-US" dirty="0"/>
              <a:t>Directive: attempt to get the other entity to do something. </a:t>
            </a:r>
            <a:r>
              <a:rPr lang="en-US" dirty="0" err="1"/>
              <a:t>Adivse</a:t>
            </a:r>
            <a:r>
              <a:rPr lang="en-US" dirty="0"/>
              <a:t>/ask/forbid/invite ("Turn up the music")</a:t>
            </a:r>
          </a:p>
          <a:p>
            <a:pPr lvl="1"/>
            <a:r>
              <a:rPr lang="en-US" dirty="0" err="1"/>
              <a:t>Commissive</a:t>
            </a:r>
            <a:r>
              <a:rPr lang="en-US" dirty="0"/>
              <a:t>: commit to some future course of action. Promise/plan/vow/bet ("I'll book that flight for you")</a:t>
            </a:r>
          </a:p>
          <a:p>
            <a:pPr lvl="1"/>
            <a:r>
              <a:rPr lang="en-US" dirty="0"/>
              <a:t>Acknowledgment: express attitude to other entity with regard to social action. apologize/thanks/greeting ("Nice to see you")</a:t>
            </a:r>
          </a:p>
        </p:txBody>
      </p:sp>
    </p:spTree>
    <p:extLst>
      <p:ext uri="{BB962C8B-B14F-4D97-AF65-F5344CB8AC3E}">
        <p14:creationId xmlns:p14="http://schemas.microsoft.com/office/powerpoint/2010/main" val="30716014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BBBC9-B999-744F-B547-10CD258A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Domain-Focused fine-grained 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4FE54-EF60-5144-9F91-3903328D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86" y="1690688"/>
            <a:ext cx="9159828" cy="386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107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6B78-56D3-E243-B949-6CCE8B01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A1DCA-31FF-3F46-B936-FD77E9D6F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19" y="2177471"/>
            <a:ext cx="9456882" cy="41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7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siri1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" r="-271" b="15653"/>
          <a:stretch/>
        </p:blipFill>
        <p:spPr>
          <a:xfrm>
            <a:off x="1828800" y="533401"/>
            <a:ext cx="4140200" cy="6200975"/>
          </a:xfrm>
        </p:spPr>
      </p:pic>
      <p:pic>
        <p:nvPicPr>
          <p:cNvPr id="8" name="Content Placeholder 7" descr="siri3.png"/>
          <p:cNvPicPr>
            <a:picLocks noGrp="1" noChangeAspect="1"/>
          </p:cNvPicPr>
          <p:nvPr>
            <p:ph sz="quarter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" r="802" b="15652"/>
          <a:stretch/>
        </p:blipFill>
        <p:spPr>
          <a:xfrm>
            <a:off x="6324601" y="609600"/>
            <a:ext cx="3928533" cy="5893918"/>
          </a:xfrm>
        </p:spPr>
      </p:pic>
    </p:spTree>
    <p:extLst>
      <p:ext uri="{BB962C8B-B14F-4D97-AF65-F5344CB8AC3E}">
        <p14:creationId xmlns:p14="http://schemas.microsoft.com/office/powerpoint/2010/main" val="159584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13C25-0903-DE4F-B211-AA5D83035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This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DD4B4-4D13-624A-AD0C-82B876824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US" dirty="0"/>
              <a:t>Need to identify speech act, then need to find slot-values.</a:t>
            </a:r>
          </a:p>
          <a:p>
            <a:r>
              <a:rPr lang="en-US" dirty="0"/>
              <a:t>Typically all done at once, in joint state/act-finding procedure: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D0A70F-C02F-4D4F-AED8-5F0A638CD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099215"/>
              </p:ext>
            </p:extLst>
          </p:nvPr>
        </p:nvGraphicFramePr>
        <p:xfrm>
          <a:off x="1672403" y="3092996"/>
          <a:ext cx="950588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177">
                  <a:extLst>
                    <a:ext uri="{9D8B030D-6E8A-4147-A177-3AD203B41FA5}">
                      <a16:colId xmlns:a16="http://schemas.microsoft.com/office/drawing/2014/main" val="571914074"/>
                    </a:ext>
                  </a:extLst>
                </a:gridCol>
                <a:gridCol w="3697235">
                  <a:extLst>
                    <a:ext uri="{9D8B030D-6E8A-4147-A177-3AD203B41FA5}">
                      <a16:colId xmlns:a16="http://schemas.microsoft.com/office/drawing/2014/main" val="702640688"/>
                    </a:ext>
                  </a:extLst>
                </a:gridCol>
                <a:gridCol w="4664468">
                  <a:extLst>
                    <a:ext uri="{9D8B030D-6E8A-4147-A177-3AD203B41FA5}">
                      <a16:colId xmlns:a16="http://schemas.microsoft.com/office/drawing/2014/main" val="280380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Speaker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Dialogue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Act/State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4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I'm looking for a cheaper restaurant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INFORM(price=cheap)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52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Sure, What kind and where?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423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Thai food, somewhere downtown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INFORM(price=</a:t>
                      </a:r>
                      <a:r>
                        <a:rPr lang="en-US" dirty="0" err="1"/>
                        <a:t>cheap,food</a:t>
                      </a:r>
                      <a:r>
                        <a:rPr lang="en-US" dirty="0"/>
                        <a:t>=</a:t>
                      </a:r>
                      <a:r>
                        <a:rPr lang="en-US" dirty="0" err="1"/>
                        <a:t>Thai,area</a:t>
                      </a:r>
                      <a:r>
                        <a:rPr lang="en-US" dirty="0"/>
                        <a:t>=center)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36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House serves cheap Thai food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3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Where is it?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Inform(price=</a:t>
                      </a:r>
                      <a:r>
                        <a:rPr lang="en-US" dirty="0" err="1"/>
                        <a:t>cheap,food</a:t>
                      </a:r>
                      <a:r>
                        <a:rPr lang="en-US" dirty="0"/>
                        <a:t>=</a:t>
                      </a:r>
                      <a:r>
                        <a:rPr lang="en-US" dirty="0" err="1"/>
                        <a:t>Thai,area</a:t>
                      </a:r>
                      <a:r>
                        <a:rPr lang="en-US" dirty="0"/>
                        <a:t>=center); REQUEST(address)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838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House is at 106 Regent Street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8206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4C5DF97-BABC-384C-A9B6-3B8056D1DC8C}"/>
              </a:ext>
            </a:extLst>
          </p:cNvPr>
          <p:cNvSpPr txBox="1"/>
          <p:nvPr/>
        </p:nvSpPr>
        <p:spPr>
          <a:xfrm>
            <a:off x="256854" y="6390526"/>
            <a:ext cx="198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Mrkšić</a:t>
            </a:r>
            <a:r>
              <a:rPr lang="en-US" dirty="0"/>
              <a:t> et al. 2017)</a:t>
            </a:r>
          </a:p>
        </p:txBody>
      </p:sp>
    </p:spTree>
    <p:extLst>
      <p:ext uri="{BB962C8B-B14F-4D97-AF65-F5344CB8AC3E}">
        <p14:creationId xmlns:p14="http://schemas.microsoft.com/office/powerpoint/2010/main" val="10272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AF42-4516-7245-A391-6D7ABB0C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Clues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E907F4-054E-344C-A989-8EF25316B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268288"/>
              </p:ext>
            </p:extLst>
          </p:nvPr>
        </p:nvGraphicFramePr>
        <p:xfrm>
          <a:off x="1353334" y="1690688"/>
          <a:ext cx="9485331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0963">
                  <a:extLst>
                    <a:ext uri="{9D8B030D-6E8A-4147-A177-3AD203B41FA5}">
                      <a16:colId xmlns:a16="http://schemas.microsoft.com/office/drawing/2014/main" val="4232283471"/>
                    </a:ext>
                  </a:extLst>
                </a:gridCol>
                <a:gridCol w="1932591">
                  <a:extLst>
                    <a:ext uri="{9D8B030D-6E8A-4147-A177-3AD203B41FA5}">
                      <a16:colId xmlns:a16="http://schemas.microsoft.com/office/drawing/2014/main" val="3473944726"/>
                    </a:ext>
                  </a:extLst>
                </a:gridCol>
                <a:gridCol w="3161777">
                  <a:extLst>
                    <a:ext uri="{9D8B030D-6E8A-4147-A177-3AD203B41FA5}">
                      <a16:colId xmlns:a16="http://schemas.microsoft.com/office/drawing/2014/main" val="3428447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Dialogue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03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Will breakfast be served on Delta 1557?</a:t>
                      </a:r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YES-NO QUESTION 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Auxiliary ("will") precedes subject ("breakfast")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61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 don't care about lunch.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Declarative syntax (no inversion)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87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Show me flights from LA to 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subject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724709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2A7D133-7F2A-5849-9980-E4AB29414B6D}"/>
              </a:ext>
            </a:extLst>
          </p:cNvPr>
          <p:cNvSpPr txBox="1">
            <a:spLocks/>
          </p:cNvSpPr>
          <p:nvPr/>
        </p:nvSpPr>
        <p:spPr>
          <a:xfrm>
            <a:off x="744020" y="388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But...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ABBA53-12F2-3A41-9F1D-B4727F7CF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076252"/>
              </p:ext>
            </p:extLst>
          </p:nvPr>
        </p:nvGraphicFramePr>
        <p:xfrm>
          <a:off x="1353334" y="5027592"/>
          <a:ext cx="9485331" cy="640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27030">
                  <a:extLst>
                    <a:ext uri="{9D8B030D-6E8A-4147-A177-3AD203B41FA5}">
                      <a16:colId xmlns:a16="http://schemas.microsoft.com/office/drawing/2014/main" val="390982381"/>
                    </a:ext>
                  </a:extLst>
                </a:gridCol>
                <a:gridCol w="1996524">
                  <a:extLst>
                    <a:ext uri="{9D8B030D-6E8A-4147-A177-3AD203B41FA5}">
                      <a16:colId xmlns:a16="http://schemas.microsoft.com/office/drawing/2014/main" val="3154796082"/>
                    </a:ext>
                  </a:extLst>
                </a:gridCol>
                <a:gridCol w="3161777">
                  <a:extLst>
                    <a:ext uri="{9D8B030D-6E8A-4147-A177-3AD203B41FA5}">
                      <a16:colId xmlns:a16="http://schemas.microsoft.com/office/drawing/2014/main" val="975707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 you show me the flights from LA to SF?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YES-NO QUESTION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Prosody (if speech)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4547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BBC4532-9AAC-5542-BB4A-95C57FC28549}"/>
              </a:ext>
            </a:extLst>
          </p:cNvPr>
          <p:cNvSpPr txBox="1"/>
          <p:nvPr/>
        </p:nvSpPr>
        <p:spPr>
          <a:xfrm>
            <a:off x="6032449" y="5334943"/>
            <a:ext cx="127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C15347-1EB3-CA47-9473-3ED264050BB8}"/>
              </a:ext>
            </a:extLst>
          </p:cNvPr>
          <p:cNvGrpSpPr/>
          <p:nvPr/>
        </p:nvGrpSpPr>
        <p:grpSpPr>
          <a:xfrm>
            <a:off x="5524658" y="5000384"/>
            <a:ext cx="2003461" cy="425255"/>
            <a:chOff x="4705564" y="5027592"/>
            <a:chExt cx="2003461" cy="42525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672E443-EF91-1D48-9ECA-0E43394432C6}"/>
                </a:ext>
              </a:extLst>
            </p:cNvPr>
            <p:cNvCxnSpPr>
              <a:cxnSpLocks/>
            </p:cNvCxnSpPr>
            <p:nvPr/>
          </p:nvCxnSpPr>
          <p:spPr>
            <a:xfrm>
              <a:off x="4705564" y="5027592"/>
              <a:ext cx="2003461" cy="2848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538303A-5B76-304D-B523-0AD1EF3F5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9402" y="5050084"/>
              <a:ext cx="1777429" cy="4027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83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AE47-CADC-6D49-A5C1-21CCE721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It's Done (Neural Belief Tracker)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64C96-1147-D44B-A9B8-B203B9D1E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80" y="2020454"/>
            <a:ext cx="8593262" cy="3937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3EDBAC-3D8E-E14A-8698-FE25296E1046}"/>
              </a:ext>
            </a:extLst>
          </p:cNvPr>
          <p:cNvSpPr txBox="1"/>
          <p:nvPr/>
        </p:nvSpPr>
        <p:spPr>
          <a:xfrm>
            <a:off x="256854" y="6390526"/>
            <a:ext cx="198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Mrkšić</a:t>
            </a:r>
            <a:r>
              <a:rPr lang="en-US" dirty="0"/>
              <a:t> et al. 2017)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45BF2-F3D6-E042-ACDA-B5B37665A8E5}"/>
              </a:ext>
            </a:extLst>
          </p:cNvPr>
          <p:cNvSpPr txBox="1"/>
          <p:nvPr/>
        </p:nvSpPr>
        <p:spPr>
          <a:xfrm>
            <a:off x="9532505" y="1651122"/>
            <a:ext cx="2421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fixed embeddings</a:t>
            </a:r>
          </a:p>
        </p:txBody>
      </p:sp>
    </p:spTree>
    <p:extLst>
      <p:ext uri="{BB962C8B-B14F-4D97-AF65-F5344CB8AC3E}">
        <p14:creationId xmlns:p14="http://schemas.microsoft.com/office/powerpoint/2010/main" val="30833809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977A3-7763-F54C-BDF4-B33EFC93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Utterance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90D8E-07B3-AE43-BD3D-518D78CEA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2655"/>
            <a:ext cx="5575670" cy="4334308"/>
          </a:xfrm>
        </p:spPr>
        <p:txBody>
          <a:bodyPr/>
          <a:lstStyle/>
          <a:p>
            <a:r>
              <a:rPr lang="en-US" dirty="0"/>
              <a:t>Convolutional Neural Net with many offset 1-3-gram filters, max pooled.</a:t>
            </a:r>
          </a:p>
          <a:p>
            <a:r>
              <a:rPr lang="en-US" dirty="0"/>
              <a:t>Uses fixed word embeddings</a:t>
            </a:r>
          </a:p>
          <a:p>
            <a:r>
              <a:rPr lang="en-US" dirty="0"/>
              <a:t>Good for long sentences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D1C19-CDEB-A448-8C14-A99E0F994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29" r="33703" b="55847"/>
          <a:stretch/>
        </p:blipFill>
        <p:spPr>
          <a:xfrm>
            <a:off x="6981905" y="308481"/>
            <a:ext cx="4939930" cy="3068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A1630-6E4E-E543-AE29-6111062E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068" y="3754004"/>
            <a:ext cx="6438078" cy="210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541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A337-748A-4D4D-94F6-4FBFB79E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with Various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E34CD-E2E3-8A46-B088-FE0ACBE02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54782" cy="4351338"/>
          </a:xfrm>
        </p:spPr>
        <p:txBody>
          <a:bodyPr/>
          <a:lstStyle/>
          <a:p>
            <a:r>
              <a:rPr lang="en-US" dirty="0"/>
              <a:t>Options come from fixed ontology</a:t>
            </a:r>
          </a:p>
          <a:p>
            <a:r>
              <a:rPr lang="en-US" dirty="0"/>
              <a:t>Try each one, see which matches best</a:t>
            </a:r>
          </a:p>
          <a:p>
            <a:r>
              <a:rPr lang="en-US" dirty="0"/>
              <a:t>Important to make representations semantically similar, not just replaceable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26240-858F-9644-BFAF-31FFECFAE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601" y="1690688"/>
            <a:ext cx="4427399" cy="264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20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C9C57A-43C7-5848-AAFA-7F5831344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1" y="389210"/>
            <a:ext cx="8091206" cy="607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363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21D6F-78B9-8947-932E-0D784D827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497" y="235527"/>
            <a:ext cx="8389640" cy="63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089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57080-A40C-D540-8A30-FB695CC16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Important Than Model: Data!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D28A8-0E4A-1841-BF17-173531BEE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DSTC2: Dialogue State Tracking Challenge 2</a:t>
            </a:r>
          </a:p>
          <a:p>
            <a:pPr lvl="1"/>
            <a:r>
              <a:rPr lang="en-US" dirty="0"/>
              <a:t>Transcriptions, ASR hypotheses, and turn-level labels from interactions with a virtual agent</a:t>
            </a:r>
          </a:p>
          <a:p>
            <a:pPr lvl="1"/>
            <a:r>
              <a:rPr lang="en-US" dirty="0"/>
              <a:t>3300+ dialogues about restaurant selection</a:t>
            </a:r>
          </a:p>
          <a:p>
            <a:pPr lvl="1"/>
            <a:r>
              <a:rPr lang="en-US" dirty="0"/>
              <a:t>Fixed Ontology of states</a:t>
            </a:r>
          </a:p>
          <a:p>
            <a:r>
              <a:rPr lang="en-US" dirty="0"/>
              <a:t>WOZ 2.0</a:t>
            </a:r>
          </a:p>
          <a:p>
            <a:pPr lvl="1"/>
            <a:r>
              <a:rPr lang="en-US" dirty="0"/>
              <a:t>Text archives of wizard-of-oz restaurant selection</a:t>
            </a:r>
          </a:p>
          <a:p>
            <a:pPr lvl="1"/>
            <a:r>
              <a:rPr lang="en-US" dirty="0"/>
              <a:t>No speech, so no </a:t>
            </a:r>
            <a:r>
              <a:rPr lang="en-US" dirty="0" err="1"/>
              <a:t>asr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More expressive communication</a:t>
            </a:r>
          </a:p>
          <a:p>
            <a:pPr lvl="1"/>
            <a:r>
              <a:rPr lang="en-US" dirty="0"/>
              <a:t>1200 dialogues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311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13F167-6359-004C-96FC-466D25CD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382" y="280593"/>
            <a:ext cx="8380319" cy="62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720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438400" y="1981200"/>
            <a:ext cx="7772400" cy="4038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Error Rate for a Sentence</a:t>
            </a:r>
          </a:p>
          <a:p>
            <a:pPr marL="0" indent="0">
              <a:buNone/>
            </a:pPr>
            <a:r>
              <a:rPr lang="en-US" sz="3200" dirty="0"/>
              <a:t>	# of inserted/deleted/</a:t>
            </a:r>
            <a:r>
              <a:rPr lang="en-US" sz="3200" dirty="0" err="1"/>
              <a:t>subsituted</a:t>
            </a:r>
            <a:r>
              <a:rPr lang="en-US" sz="3200" dirty="0"/>
              <a:t> slots</a:t>
            </a:r>
          </a:p>
          <a:p>
            <a:pPr marL="0" indent="0">
              <a:buNone/>
            </a:pPr>
            <a:r>
              <a:rPr lang="en-US" sz="3200" dirty="0"/>
              <a:t>          # of total reference slots for sentence</a:t>
            </a:r>
          </a:p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 startAt="2"/>
            </a:pPr>
            <a:r>
              <a:rPr lang="en-US" sz="3200" dirty="0"/>
              <a:t>End-to-end evaluation (Task Success): </a:t>
            </a:r>
            <a:br>
              <a:rPr lang="en-US" sz="3200" dirty="0"/>
            </a:br>
            <a:r>
              <a:rPr lang="en-US" sz="3200" dirty="0"/>
              <a:t># successful dialogues/# dialogues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505200" y="3124200"/>
            <a:ext cx="632460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861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siri1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" r="-271" b="15653"/>
          <a:stretch/>
        </p:blipFill>
        <p:spPr>
          <a:xfrm>
            <a:off x="1651000" y="-76200"/>
            <a:ext cx="4445000" cy="66574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1" y="8467"/>
            <a:ext cx="4343400" cy="7709535"/>
          </a:xfrm>
        </p:spPr>
      </p:pic>
    </p:spTree>
    <p:extLst>
      <p:ext uri="{BB962C8B-B14F-4D97-AF65-F5344CB8AC3E}">
        <p14:creationId xmlns:p14="http://schemas.microsoft.com/office/powerpoint/2010/main" val="267068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6934200" cy="762000"/>
          </a:xfrm>
        </p:spPr>
        <p:txBody>
          <a:bodyPr/>
          <a:lstStyle/>
          <a:p>
            <a:pPr eaLnBrk="1" hangingPunct="1"/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Evaluation Metrics</a:t>
            </a:r>
          </a:p>
        </p:txBody>
      </p:sp>
      <p:sp>
        <p:nvSpPr>
          <p:cNvPr id="139272" name="Rectangle 8"/>
          <p:cNvSpPr>
            <a:spLocks noChangeArrowheads="1"/>
          </p:cNvSpPr>
          <p:nvPr/>
        </p:nvSpPr>
        <p:spPr bwMode="auto">
          <a:xfrm>
            <a:off x="1828801" y="5257800"/>
            <a:ext cx="8382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/>
                <a:cs typeface="Calibri"/>
              </a:rPr>
              <a:t>Slot error rate</a:t>
            </a:r>
            <a:r>
              <a:rPr lang="en-US" sz="3200" dirty="0">
                <a:latin typeface="Calibri"/>
                <a:cs typeface="Calibri"/>
              </a:rPr>
              <a:t>: 1/3</a:t>
            </a:r>
          </a:p>
          <a:p>
            <a:r>
              <a:rPr lang="en-US" sz="3200" b="1" dirty="0">
                <a:latin typeface="Calibri"/>
                <a:cs typeface="Calibri"/>
              </a:rPr>
              <a:t>Task success</a:t>
            </a:r>
            <a:r>
              <a:rPr lang="en-US" sz="3200" dirty="0">
                <a:latin typeface="Calibri"/>
                <a:cs typeface="Calibri"/>
              </a:rPr>
              <a:t>: At end, was the correct meeting added to the calendar?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2468" y="1295400"/>
            <a:ext cx="8449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“Make an appointment with Chris at 10:30 in Gates 104”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819400" y="2286000"/>
          <a:ext cx="6096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Slot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Filler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Chris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11:30 a.m.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Gates 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1858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E03F6-E03B-284B-9AF2-42AAC269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Neural Belief Tracker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CE595-5293-8F4A-B9C9-3DDF78070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67" y="2369127"/>
            <a:ext cx="9796733" cy="198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539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93B7F6-F888-4444-B551-5477A3CC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B885E-149A-7141-BF26-299CA2895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Task-Oriented Dialogue major paradigm is frame-filling</a:t>
            </a:r>
          </a:p>
          <a:p>
            <a:r>
              <a:rPr lang="en-US" dirty="0"/>
              <a:t>SOTA in production largely still rule-based</a:t>
            </a:r>
          </a:p>
          <a:p>
            <a:r>
              <a:rPr lang="en-US" dirty="0"/>
              <a:t>Major accomplishments are multi-turn ability</a:t>
            </a:r>
          </a:p>
          <a:p>
            <a:r>
              <a:rPr lang="en-US" dirty="0"/>
              <a:t>Newer approaches try to model dialogue acts, build end-to-end understanding</a:t>
            </a:r>
          </a:p>
          <a:p>
            <a:r>
              <a:rPr lang="en-US" dirty="0"/>
              <a:t>Not much said about response generation here</a:t>
            </a:r>
          </a:p>
          <a:p>
            <a:r>
              <a:rPr lang="en-US" dirty="0"/>
              <a:t>Next time: more about generation when discussing chit-chat bots</a:t>
            </a:r>
          </a:p>
        </p:txBody>
      </p:sp>
    </p:spTree>
    <p:extLst>
      <p:ext uri="{BB962C8B-B14F-4D97-AF65-F5344CB8AC3E}">
        <p14:creationId xmlns:p14="http://schemas.microsoft.com/office/powerpoint/2010/main" val="1551446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SIRI in February 2017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0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336" y="0"/>
            <a:ext cx="3855696" cy="6858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-45787"/>
            <a:ext cx="3886200" cy="691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01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10650</TotalTime>
  <Words>2028</Words>
  <Application>Microsoft Macintosh PowerPoint</Application>
  <PresentationFormat>Widescreen</PresentationFormat>
  <Paragraphs>360</Paragraphs>
  <Slides>72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等线</vt:lpstr>
      <vt:lpstr>ＭＳ Ｐゴシック</vt:lpstr>
      <vt:lpstr>Arial</vt:lpstr>
      <vt:lpstr>Calibri</vt:lpstr>
      <vt:lpstr>Calibri Light</vt:lpstr>
      <vt:lpstr>Courier</vt:lpstr>
      <vt:lpstr>Mangal</vt:lpstr>
      <vt:lpstr>Times New Roman</vt:lpstr>
      <vt:lpstr>Verdana</vt:lpstr>
      <vt:lpstr>Office Theme</vt:lpstr>
      <vt:lpstr>Dialogue Systems</vt:lpstr>
      <vt:lpstr>Conversation Is Special</vt:lpstr>
      <vt:lpstr>Every Use of Language Technology is a Threat to Conversation</vt:lpstr>
      <vt:lpstr>Conversational Agents   AKA  Dialog Agents</vt:lpstr>
      <vt:lpstr>SIRI around 2014</vt:lpstr>
      <vt:lpstr>PowerPoint Presentation</vt:lpstr>
      <vt:lpstr>PowerPoint Presentation</vt:lpstr>
      <vt:lpstr>SIRI in February 2017</vt:lpstr>
      <vt:lpstr>PowerPoint Presentation</vt:lpstr>
      <vt:lpstr>PowerPoint Presentation</vt:lpstr>
      <vt:lpstr>Key Difference</vt:lpstr>
      <vt:lpstr>PowerPoint Presentation</vt:lpstr>
      <vt:lpstr>PowerPoint Presentation</vt:lpstr>
      <vt:lpstr>PowerPoint Presentation</vt:lpstr>
      <vt:lpstr>Frame-based dialog agents</vt:lpstr>
      <vt:lpstr>The Frame</vt:lpstr>
      <vt:lpstr>Frame-based dialogue agents</vt:lpstr>
      <vt:lpstr>PowerPoint Presentation</vt:lpstr>
      <vt:lpstr>Not super general (emphasis mine)</vt:lpstr>
      <vt:lpstr>Slot types can be complex</vt:lpstr>
      <vt:lpstr>Control structure for frame-based dialog</vt:lpstr>
      <vt:lpstr>Finite State Dialog Manager</vt:lpstr>
      <vt:lpstr>PowerPoint Presentation</vt:lpstr>
      <vt:lpstr>Finite-state dialog managers</vt:lpstr>
      <vt:lpstr>Dialogue Initiative</vt:lpstr>
      <vt:lpstr>Sytem Initiative</vt:lpstr>
      <vt:lpstr>Problems with System Initiative</vt:lpstr>
      <vt:lpstr>Single initiative + universals</vt:lpstr>
      <vt:lpstr>PowerPoint Presentation</vt:lpstr>
      <vt:lpstr>Instead, the GUS architecture</vt:lpstr>
      <vt:lpstr>Frames are mixed-initiative</vt:lpstr>
      <vt:lpstr>Natural Language Understanding for filling dialog slots</vt:lpstr>
      <vt:lpstr>Natural Language Understanding for filling slots</vt:lpstr>
      <vt:lpstr>Natural Language Understanding for filling slots</vt:lpstr>
      <vt:lpstr>Rule-based Slot-filling</vt:lpstr>
      <vt:lpstr>Siri uses GUS architecture: Condition-Action Rules</vt:lpstr>
      <vt:lpstr>Rule sets</vt:lpstr>
      <vt:lpstr>Part of ontology for meeting task</vt:lpstr>
      <vt:lpstr>PowerPoint Presentation</vt:lpstr>
      <vt:lpstr>Machine learning for slot-filling: Domain and Intent</vt:lpstr>
      <vt:lpstr>Machine learning for slot-filling: </vt:lpstr>
      <vt:lpstr>Machine learning for slot-filling: Slot presence</vt:lpstr>
      <vt:lpstr>Machine learning for slot-filling: Slot filler</vt:lpstr>
      <vt:lpstr>More sophisticated algorithm for slot filling: IOB Tagging (cf: NER lectures)</vt:lpstr>
      <vt:lpstr>More sophisticated algorithm for slot filling: IOB Tagging</vt:lpstr>
      <vt:lpstr>Other components of SIRI-style architectures</vt:lpstr>
      <vt:lpstr>GUS: Still pretty passive</vt:lpstr>
      <vt:lpstr>PowerPoint Presentation</vt:lpstr>
      <vt:lpstr>PowerPoint Presentation</vt:lpstr>
      <vt:lpstr>PowerPoint Presentation</vt:lpstr>
      <vt:lpstr>PowerPoint Presentation</vt:lpstr>
      <vt:lpstr>GUS: Still pretty passive</vt:lpstr>
      <vt:lpstr>Dialog-State Architecture</vt:lpstr>
      <vt:lpstr>PowerPoint Presentation</vt:lpstr>
      <vt:lpstr>Dialog Policy</vt:lpstr>
      <vt:lpstr>Dialog Acts</vt:lpstr>
      <vt:lpstr>Kinds of Acts</vt:lpstr>
      <vt:lpstr>Domain-Focused fine-grained acts</vt:lpstr>
      <vt:lpstr>Example</vt:lpstr>
      <vt:lpstr>How Is This Done?</vt:lpstr>
      <vt:lpstr>Syntax Clues</vt:lpstr>
      <vt:lpstr>How It's Done (Neural Belief Tracker)</vt:lpstr>
      <vt:lpstr>Utterance Representation</vt:lpstr>
      <vt:lpstr>Match with Various Options</vt:lpstr>
      <vt:lpstr>PowerPoint Presentation</vt:lpstr>
      <vt:lpstr>PowerPoint Presentation</vt:lpstr>
      <vt:lpstr>More Important Than Model: Data!</vt:lpstr>
      <vt:lpstr>PowerPoint Presentation</vt:lpstr>
      <vt:lpstr>Evaluation</vt:lpstr>
      <vt:lpstr>Evaluation Metrics</vt:lpstr>
      <vt:lpstr>Results from Neural Belief Tracker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Jonathan May</cp:lastModifiedBy>
  <cp:revision>48</cp:revision>
  <dcterms:created xsi:type="dcterms:W3CDTF">2018-10-17T21:32:42Z</dcterms:created>
  <dcterms:modified xsi:type="dcterms:W3CDTF">2018-11-14T13:17:55Z</dcterms:modified>
</cp:coreProperties>
</file>